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86"/>
  </p:notesMasterIdLst>
  <p:handoutMasterIdLst>
    <p:handoutMasterId r:id="rId87"/>
  </p:handoutMasterIdLst>
  <p:sldIdLst>
    <p:sldId id="257" r:id="rId3"/>
    <p:sldId id="513" r:id="rId4"/>
    <p:sldId id="514" r:id="rId5"/>
    <p:sldId id="515" r:id="rId6"/>
    <p:sldId id="517" r:id="rId7"/>
    <p:sldId id="287" r:id="rId8"/>
    <p:sldId id="337" r:id="rId9"/>
    <p:sldId id="519" r:id="rId10"/>
    <p:sldId id="455" r:id="rId11"/>
    <p:sldId id="457" r:id="rId12"/>
    <p:sldId id="456" r:id="rId13"/>
    <p:sldId id="459" r:id="rId14"/>
    <p:sldId id="458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9" r:id="rId23"/>
    <p:sldId id="470" r:id="rId24"/>
    <p:sldId id="471" r:id="rId25"/>
    <p:sldId id="472" r:id="rId26"/>
    <p:sldId id="473" r:id="rId27"/>
    <p:sldId id="474" r:id="rId28"/>
    <p:sldId id="475" r:id="rId29"/>
    <p:sldId id="476" r:id="rId30"/>
    <p:sldId id="477" r:id="rId31"/>
    <p:sldId id="478" r:id="rId32"/>
    <p:sldId id="479" r:id="rId33"/>
    <p:sldId id="480" r:id="rId34"/>
    <p:sldId id="481" r:id="rId35"/>
    <p:sldId id="482" r:id="rId36"/>
    <p:sldId id="503" r:id="rId37"/>
    <p:sldId id="504" r:id="rId38"/>
    <p:sldId id="505" r:id="rId39"/>
    <p:sldId id="506" r:id="rId40"/>
    <p:sldId id="507" r:id="rId41"/>
    <p:sldId id="508" r:id="rId42"/>
    <p:sldId id="509" r:id="rId43"/>
    <p:sldId id="511" r:id="rId44"/>
    <p:sldId id="510" r:id="rId45"/>
    <p:sldId id="483" r:id="rId46"/>
    <p:sldId id="484" r:id="rId47"/>
    <p:sldId id="485" r:id="rId48"/>
    <p:sldId id="486" r:id="rId49"/>
    <p:sldId id="487" r:id="rId50"/>
    <p:sldId id="488" r:id="rId51"/>
    <p:sldId id="489" r:id="rId52"/>
    <p:sldId id="490" r:id="rId53"/>
    <p:sldId id="491" r:id="rId54"/>
    <p:sldId id="492" r:id="rId55"/>
    <p:sldId id="493" r:id="rId56"/>
    <p:sldId id="495" r:id="rId57"/>
    <p:sldId id="496" r:id="rId58"/>
    <p:sldId id="497" r:id="rId59"/>
    <p:sldId id="498" r:id="rId60"/>
    <p:sldId id="499" r:id="rId61"/>
    <p:sldId id="501" r:id="rId62"/>
    <p:sldId id="502" r:id="rId63"/>
    <p:sldId id="500" r:id="rId64"/>
    <p:sldId id="512" r:id="rId65"/>
    <p:sldId id="518" r:id="rId66"/>
    <p:sldId id="453" r:id="rId67"/>
    <p:sldId id="454" r:id="rId68"/>
    <p:sldId id="520" r:id="rId69"/>
    <p:sldId id="521" r:id="rId70"/>
    <p:sldId id="522" r:id="rId71"/>
    <p:sldId id="523" r:id="rId72"/>
    <p:sldId id="532" r:id="rId73"/>
    <p:sldId id="533" r:id="rId74"/>
    <p:sldId id="534" r:id="rId75"/>
    <p:sldId id="524" r:id="rId76"/>
    <p:sldId id="525" r:id="rId77"/>
    <p:sldId id="526" r:id="rId78"/>
    <p:sldId id="527" r:id="rId79"/>
    <p:sldId id="528" r:id="rId80"/>
    <p:sldId id="529" r:id="rId81"/>
    <p:sldId id="530" r:id="rId82"/>
    <p:sldId id="531" r:id="rId83"/>
    <p:sldId id="536" r:id="rId84"/>
    <p:sldId id="535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EBD988-E4C2-41E8-A28D-241D8C0C64BD}">
          <p14:sldIdLst>
            <p14:sldId id="257"/>
            <p14:sldId id="513"/>
            <p14:sldId id="514"/>
            <p14:sldId id="515"/>
          </p14:sldIdLst>
        </p14:section>
        <p14:section name="Legacy Tools" id="{1AB0BD67-4D81-4C9B-8EBB-DC7E322F5121}">
          <p14:sldIdLst>
            <p14:sldId id="517"/>
            <p14:sldId id="287"/>
            <p14:sldId id="337"/>
            <p14:sldId id="519"/>
            <p14:sldId id="455"/>
            <p14:sldId id="457"/>
            <p14:sldId id="456"/>
            <p14:sldId id="459"/>
            <p14:sldId id="458"/>
            <p14:sldId id="460"/>
            <p14:sldId id="461"/>
            <p14:sldId id="462"/>
            <p14:sldId id="463"/>
            <p14:sldId id="464"/>
            <p14:sldId id="465"/>
            <p14:sldId id="466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503"/>
            <p14:sldId id="504"/>
            <p14:sldId id="505"/>
            <p14:sldId id="506"/>
            <p14:sldId id="507"/>
            <p14:sldId id="508"/>
            <p14:sldId id="509"/>
            <p14:sldId id="511"/>
            <p14:sldId id="510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5"/>
            <p14:sldId id="496"/>
            <p14:sldId id="497"/>
            <p14:sldId id="498"/>
            <p14:sldId id="499"/>
            <p14:sldId id="501"/>
            <p14:sldId id="502"/>
            <p14:sldId id="500"/>
          </p14:sldIdLst>
        </p14:section>
        <p14:section name="Next-Gen Tools" id="{A7C39CE5-289D-4B58-A7F9-BF6ADF96657E}">
          <p14:sldIdLst>
            <p14:sldId id="512"/>
            <p14:sldId id="518"/>
            <p14:sldId id="453"/>
            <p14:sldId id="454"/>
            <p14:sldId id="520"/>
            <p14:sldId id="521"/>
            <p14:sldId id="522"/>
            <p14:sldId id="523"/>
            <p14:sldId id="532"/>
            <p14:sldId id="533"/>
            <p14:sldId id="534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6"/>
            <p14:sldId id="5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73FDA-366D-4E2C-8092-1749B42EC9FD}" v="154" dt="2019-09-23T02:24:33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1304" autoAdjust="0"/>
  </p:normalViewPr>
  <p:slideViewPr>
    <p:cSldViewPr snapToGrid="0">
      <p:cViewPr>
        <p:scale>
          <a:sx n="100" d="100"/>
          <a:sy n="100" d="100"/>
        </p:scale>
        <p:origin x="117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7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5/10/relationships/revisionInfo" Target="revisionInfo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66D5-35F2-4B2B-B66A-28018F619124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073D5-63C2-4933-B970-D96552757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81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B7E8A-1102-47A1-B1C3-36AE88809383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11EAB-687D-4AE4-B775-678A923E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Experiment Results -&gt; Occupancy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9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7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https://docs.nvidia.com/nsight-visual-studio-edition/5.6/Nsight_Visual_Studio_Edition_User_Guide.htm#Profile_CUDA_Settings.htm%3FTocPath%3DAnalysis%2520Tools%7CCUDA%2520Experiments%7C_____0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87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9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81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https://docs.nvidia.com/nsight-visual-studio-edition/5.6/Nsight_Visual_Studio_Edition_User_Guide.htm#Analysis/Report/CudaExperiments/KernelLevel/AchievedOccupancy.htm%3FTocPath%3DAnalysis%2520Tools%7CCUDA%2520Experiments%7CKernel-Level%2520Experiments%7C_____1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05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https://docs.nvidia.com/nsight-visual-studio-edition/5.6/Nsight_Visual_Studio_Edition_User_Guide.htm#Analysis/Report/CudaExperiments/KernelLevel/AchievedOccupancy.htm%3FTocPath%3DAnalysis%2520Tools%7CCUDA%2520Experiments%7CKernel-Level%2520Experiments%7C_____1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23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https://docs.nvidia.com/nsight-visual-studio-edition/5.6/Nsight_Visual_Studio_Edition_User_Guide.htm#Analysis/Report/CudaExperiments/KernelLevel/InstructionStatistics.htm%3FTocPath%3DAnalysis%2520Tools%7CCUDA%2520Experiments%7CKernel-Level%2520Experiments%7C_____4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57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https://docs.nvidia.com/nsight-visual-studio-edition/5.6/Nsight_Visual_Studio_Edition_User_Guide.htm#Analysis/Report/CudaExperiments/KernelLevel/IssueEfficiency.htm%3FTocPath%3DAnalysis%2520Tools%7CCUDA%2520Experiments%7CKernel-Level%2520Experiments%7C_____5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7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WDDM: Windows Display Driver Model (This is the regular mode when a display is connected to a GPU)</a:t>
            </a:r>
          </a:p>
          <a:p>
            <a:r>
              <a:rPr lang="en-US" dirty="0"/>
              <a:t>TCC: Tesla Compute Cluster (This is for non-display GPUs, like Tesla series, and for other GPUs whose mode can be set to TCC when not connected to a display)</a:t>
            </a:r>
          </a:p>
          <a:p>
            <a:r>
              <a:rPr lang="en-US" dirty="0"/>
              <a:t>r400: NVIDIA Driver 4xx.yy</a:t>
            </a:r>
          </a:p>
          <a:p>
            <a:endParaRPr lang="en-US" dirty="0"/>
          </a:p>
          <a:p>
            <a:r>
              <a:rPr lang="en-US" dirty="0"/>
              <a:t>Check using </a:t>
            </a:r>
            <a:r>
              <a:rPr lang="en-US" dirty="0" err="1"/>
              <a:t>nvidia-smi</a:t>
            </a:r>
            <a:r>
              <a:rPr lang="en-US" dirty="0"/>
              <a:t> command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70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11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7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649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8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962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System: CPU functions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Tools Extensions: Ranges, Names, events </a:t>
            </a:r>
            <a:r>
              <a:rPr lang="en-US" dirty="0" err="1"/>
              <a:t>etc</a:t>
            </a:r>
            <a:r>
              <a:rPr lang="en-US" dirty="0"/>
              <a:t> (used for performance timings)</a:t>
            </a:r>
          </a:p>
          <a:p>
            <a:r>
              <a:rPr lang="en-US" dirty="0"/>
              <a:t>CUDA: Driver, Runtime, Memory, Kernels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7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https://docs.nvidia.com/nsight-visual-studio-edition/5.6/Nsight_Visual_Studio_Edition_User_Guide.htm#Analysis_Reports.htm%3FTocPath%3DAnalysis%2520Tools%7C_____2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0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https://docs.nvidia.com/nsight-visual-studio-edition/5.6/Nsight_Visual_Studio_Edition_User_Guide.htm#Analysis_Reports.htm%3FTocPath%3DAnalysis%2520Tools%7C_____2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54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https://docs.nvidia.com/nsight-visual-studio-edition/5.6/Nsight_Visual_Studio_Edition_User_Guide.htm#Timeline_Report.htm%3FTocPath%3DAnalysis%2520Tools%7COther%2520Analysis%2520Reports%7CTimeline%2520Page%7C_____0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2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CUDA memory allocations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Tools Extension -&gt;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Paged/Pinned Memory transfer with size, speed, 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Device to Device memory transfer with size, 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Device to Host memory transfer with size, 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Device memory allocated line graph (under Context 2 -&gt; Counters)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CUDA </a:t>
            </a:r>
            <a:r>
              <a:rPr lang="en-US" dirty="0" err="1"/>
              <a:t>memset</a:t>
            </a:r>
            <a:r>
              <a:rPr lang="en-US" dirty="0"/>
              <a:t> before copy kernel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Copy kernel launches are different from CUDA kernel execution (asynchronous)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11EAB-687D-4AE4-B775-678A923E94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5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48" y="0"/>
            <a:ext cx="12188952" cy="6858000"/>
            <a:chOff x="3048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3048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74798" y="3537161"/>
              <a:ext cx="9144001" cy="196717"/>
              <a:chOff x="1523999" y="4379129"/>
              <a:chExt cx="9144001" cy="196717"/>
            </a:xfrm>
          </p:grpSpPr>
          <p:sp>
            <p:nvSpPr>
              <p:cNvPr id="19" name="Rectangle 18" descr="Gold bar"/>
              <p:cNvSpPr>
                <a:spLocks noChangeArrowheads="1"/>
              </p:cNvSpPr>
              <p:nvPr/>
            </p:nvSpPr>
            <p:spPr bwMode="auto">
              <a:xfrm rot="16200000" flipH="1">
                <a:off x="2949872" y="2953256"/>
                <a:ext cx="196717" cy="304846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Rectangle 19" descr="Orange bar"/>
              <p:cNvSpPr>
                <a:spLocks noChangeArrowheads="1"/>
              </p:cNvSpPr>
              <p:nvPr/>
            </p:nvSpPr>
            <p:spPr bwMode="auto">
              <a:xfrm rot="16200000" flipH="1">
                <a:off x="5998335" y="2953256"/>
                <a:ext cx="196717" cy="3048463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Rectangle 20" descr="Slate bar"/>
              <p:cNvSpPr>
                <a:spLocks noChangeArrowheads="1"/>
              </p:cNvSpPr>
              <p:nvPr/>
            </p:nvSpPr>
            <p:spPr bwMode="auto">
              <a:xfrm rot="16200000" flipH="1">
                <a:off x="9045410" y="2953256"/>
                <a:ext cx="196717" cy="3048463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  <a:effectLst>
                <a:reflection blurRad="6350" stA="50000" endA="300" endPos="38500" dist="50800" dir="5400000" sy="-100000" algn="bl" rotWithShape="0"/>
              </a:effectLst>
            </p:spPr>
            <p:txBody>
              <a:bodyPr wrap="none" anchor="ctr"/>
              <a:lstStyle/>
              <a:p>
                <a:pPr algn="ctr" eaLnBrk="1" hangingPunct="1"/>
                <a:endParaRPr 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611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1261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5DE3B5DE-687E-4601-9C25-48F7ABE0D7C5}" type="datetime1">
              <a:rPr lang="en-US" smtClean="0"/>
              <a:t>9/22/2019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0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BFD467DE-D084-42AA-B27F-22F6084CB8BB}" type="datetime1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3782E027-C2A0-4932-A761-986BAD82B671}" type="datetime1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5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09600" y="1947335"/>
            <a:ext cx="10972800" cy="462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671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96AC42F1-294F-4AFB-8F78-2EF579F09459}" type="datetime1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1580A6EB-69F5-4723-B5E3-A6D9E36A957A}" type="datetime1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4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0FB02ED0-9CAE-481B-8D1D-B242F0282967}" type="datetime1">
              <a:rPr lang="en-US" smtClean="0"/>
              <a:t>9/22/2019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4696AB3F-7B84-45BD-A122-497866A73F4B}" type="datetime1">
              <a:rPr lang="en-US" smtClean="0"/>
              <a:t>9/22/2019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6395E536-1457-4CE4-8497-197239F05587}" type="datetime1">
              <a:rPr lang="en-US" smtClean="0"/>
              <a:t>9/22/2019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A4AF2F65-2726-4707-A7A6-DE21D14E80C5}" type="datetime1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1FA85564-6B99-4FC4-9CE3-22E750398B2E}" type="datetime1">
              <a:rPr lang="en-US" smtClean="0"/>
              <a:t>9/22/2019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2BCD2BEA-7F40-407D-B082-13022E8B2C99}" type="datetime1">
              <a:rPr lang="en-US" smtClean="0"/>
              <a:t>9/22/2019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6"/>
            <a:ext cx="12188952" cy="6858006"/>
            <a:chOff x="-2728" y="-5"/>
            <a:chExt cx="12188952" cy="6858006"/>
          </a:xfrm>
        </p:grpSpPr>
        <p:sp>
          <p:nvSpPr>
            <p:cNvPr id="26" name="Rectangle 25"/>
            <p:cNvSpPr/>
            <p:nvPr/>
          </p:nvSpPr>
          <p:spPr>
            <a:xfrm>
              <a:off x="-2728" y="1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-2727" y="-5"/>
              <a:ext cx="716424" cy="6858000"/>
              <a:chOff x="-2727" y="-5"/>
              <a:chExt cx="716424" cy="68580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-2727" y="-5"/>
                <a:ext cx="571473" cy="6858000"/>
                <a:chOff x="6048440" y="-936481"/>
                <a:chExt cx="196717" cy="9144001"/>
              </a:xfrm>
            </p:grpSpPr>
            <p:sp>
              <p:nvSpPr>
                <p:cNvPr id="46" name="Rectangle 45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solidFill>
                  <a:schemeClr val="accent6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solidFill>
                  <a:schemeClr val="accent4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566005" y="-5"/>
                <a:ext cx="147692" cy="6858000"/>
                <a:chOff x="6048440" y="-936481"/>
                <a:chExt cx="196717" cy="9144001"/>
              </a:xfrm>
            </p:grpSpPr>
            <p:sp>
              <p:nvSpPr>
                <p:cNvPr id="43" name="Rectangle 42" descr="Gold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5159057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lvl="0" algn="ctr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4" name="Rectangle 43" descr="Orang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2110594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Rectangle 44" descr="Slate bar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048440" y="-936481"/>
                  <a:ext cx="196717" cy="3048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/>
                  <a:endParaRPr lang="en-US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646782" y="-5"/>
                <a:ext cx="45719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fld id="{CA734DBA-6852-4C6A-AB8B-E28C0C52CB53}" type="datetime1">
              <a:rPr lang="en-US" smtClean="0"/>
              <a:t>9/22/2019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10E4A4DB-036F-4816-A98C-42C4167E83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0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nvidia.com/nsight-visual-studio-edition/5.6/Nsight_Visual_Studio_Edition_User_Guide.htm#Timeline_Report.htm%3FTocPath%3DAnalysis%2520Tools%7COther%2520Analysis%2520Reports%7CTimeline%2520Page%7C_____0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nsight-visual-studio-edition/Nsight_Visual_Studio_Edition_User_Guide.htm#System_Requirements.ht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KernelLevel/BranchStatistics.htm%3FTocPath%3DAnalysis%2520Tools%7CCUDA%2520Experiments%7CKernel-Level%2520Experiments%7C_____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KernelLevel/PipeUtilization.htm%3FTocPath%3DAnalysis%2520Tools%7CCUDA%2520Experiments%7CKernel-Level%2520Experiments%7C_____8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nsight-visual-studio-edition/5.6/Nsight_Visual_Studio_Edition_User_Guide.htm#Analysis_Source_Code_Correlation.htm?Highlight=lineinfo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_Level_Experiments.htm%3FTocPath%3DAnalysis%2520Tools%7CCUDA%2520Experiments%7CSource-Level%2520Experiments%7C_____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vidia-development-tools-solutions-ERR_NVGPUCTRPERM-permission-issue-performance-counters" TargetMode="External"/><Relationship Id="rId2" Type="http://schemas.openxmlformats.org/officeDocument/2006/relationships/hyperlink" Target="https://developer.nvidia.com/nvidia-development-tools-solutions-err-nvgpuctrperm-NsightComput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_Level_Experiments.htm%3FTocPath%3DAnalysis%2520Tools%7CCUDA%2520Experiments%7CSource-Level%2520Experiments%7C_____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Level/InstructionCount.htm%3FTocPath%3DAnalysis%2520Tools%7CCUDA%2520Experiments%7CSource-Level%2520Experiments%7C_____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Level/DivergentBranch.htm%3FTocPath%3DAnalysis%2520Tools%7CCUDA%2520Experiments%7CSource-Level%2520Experiments%7C_____1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5.6/Nsight_Visual_Studio_Edition_User_Guide.htm#Analysis/Report/CudaExperiments/SourceLevel/MemoryTransactions.htm%3FTocPath%3DAnalysis%2520Tools%7CCUDA%2520Experiments%7CSource-Level%2520Experiments%7C_____3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nvidia.com/cuda/archive/9.2/profiler-users-guide/index.html#visua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compute/NsightCompute/index.html" TargetMode="External"/><Relationship Id="rId2" Type="http://schemas.openxmlformats.org/officeDocument/2006/relationships/hyperlink" Target="http://docs.nvidia.com/nsight-visual-studio-edition/Nsight_Visual_Studio_Edition_User_Guide.htm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Nsight_Visual_Studio_Edition_User_Guide.htm#Activity_Document.htm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ocs.nvidia.com/nsight-visual-studio-edition/Nsight_Visual_Studio_Edition_User_Guide.htm#Activity_Document.htm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s.nvidia.com/nsight-visual-studio-edition/Nsight_Visual_Studio_Edition_User_Guide.htm#Activity_Document.htm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cs.nvidia.com/nsight-visual-studio-edition/Nsight_Visual_Studio_Edition_User_Guide.htm#Analysis_Compute_Profiler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nvidia.com/nsight-visual-studio-edition/Nsight_Visual_Studio_Edition_User_Guide.htm#Analysis_Tools_Overview.htm%3FTocPath%3DAnalysis%2520Tools%7C_____0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cs.nvidia.com/nsight-visual-studio-edition/Nsight_Visual_Studio_Edition_User_Guide.htm#Analysis_Compute_Profiler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compute/NsightCompute/index.html#profiler-report-session-page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compute/NsightCompute/index.html#profiler-report-summary-page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docs.nvidia.com/nsight-compute/NsightCompute/index.html#profiler-report-summary-page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cs.nvidia.com/nsight-visual-studio-edition/Nsight_Visual_Studio_Edition_User_Guide.htm#Analysis_Compute_Profiler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nvidia.com/nsight-compute/NsightCompute/index.html#sections-and-rules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cs.nvidia.com/nsight-visual-studio-edition/Nsight_Visual_Studio_Edition_User_Guide.htm#Analysis_Compute_Profiler.htm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ocs.nvidia.com/nsight-visual-studio-edition/Nsight_Visual_Studio_Edition_User_Guide.htm#Analysis_Compute_Profiler.htm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docs.nvidia.com/nsight-visual-studio-edition/Nsight_Visual_Studio_Edition_User_Guide.htm#Analysis_Compute_Profiler.htm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ocs.nvidia.com/nsight-visual-studio-edition/Nsight_Visual_Studio_Edition_User_Guide.htm#Analysis_Compute_Profiler.htm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visual-studio-edition/Nsight_Visual_Studio_Edition_User_Guide.htm#Analysis_Compute_Profiler.htm" TargetMode="External"/><Relationship Id="rId2" Type="http://schemas.openxmlformats.org/officeDocument/2006/relationships/hyperlink" Target="https://docs.nvidia.com/cuda/cuda-binary-utilities/index.html#instruction-set-re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docs.nvidia.com/nsight-visual-studio-edition/Nsight_Visual_Studio_Edition_User_Guide.htm#Analysis_Compute_Profiler.htm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ocs.nvidia.com/nsight-visual-studio-edition/Nsight_Visual_Studio_Edition_User_Guide.htm#Analysis_Compute_Profiler.htm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nsight-compute/NsightCompute/index.html#baselines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nvidia.com/nsight-compute/NsightCompute/index.html#profiler-report-source-pag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nvidia.com/nsight-visual-studio-edition/5.6/Nsight_Visual_Studio_Edition_User_Guide.htm#Analysis_Trace_Settings.htm%3FTocPath%3DAnalysis%2520Tools%7C_____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Shehzan Mohammed</a:t>
            </a:r>
          </a:p>
          <a:p>
            <a:r>
              <a:rPr lang="en-US" dirty="0"/>
              <a:t>@</a:t>
            </a:r>
            <a:r>
              <a:rPr lang="en-US" dirty="0" err="1"/>
              <a:t>shehzanm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CIS 565</a:t>
            </a:r>
            <a:br>
              <a:rPr lang="en-US" dirty="0"/>
            </a:br>
            <a:r>
              <a:rPr lang="en-US" dirty="0"/>
              <a:t>CUDA Performance Lab</a:t>
            </a:r>
            <a:br>
              <a:rPr lang="en-US" dirty="0"/>
            </a:br>
            <a:r>
              <a:rPr lang="en-US" dirty="0"/>
              <a:t>Profiling</a:t>
            </a:r>
          </a:p>
        </p:txBody>
      </p:sp>
    </p:spTree>
    <p:extLst>
      <p:ext uri="{BB962C8B-B14F-4D97-AF65-F5344CB8AC3E}">
        <p14:creationId xmlns:p14="http://schemas.microsoft.com/office/powerpoint/2010/main" val="8219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68EB78-96D9-4282-8738-ABC7BC094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Click Launch</a:t>
            </a:r>
          </a:p>
          <a:p>
            <a:endParaRPr lang="en-US" dirty="0"/>
          </a:p>
          <a:p>
            <a:r>
              <a:rPr lang="en-US" dirty="0"/>
              <a:t>If you get “Trace with System requires elevated permissions…”</a:t>
            </a:r>
          </a:p>
          <a:p>
            <a:r>
              <a:rPr lang="en-US" dirty="0"/>
              <a:t>Exit </a:t>
            </a:r>
            <a:r>
              <a:rPr lang="en-US" dirty="0" err="1"/>
              <a:t>Nsight</a:t>
            </a:r>
            <a:r>
              <a:rPr lang="en-US" dirty="0"/>
              <a:t> Monitor from notification icon.</a:t>
            </a:r>
          </a:p>
          <a:p>
            <a:r>
              <a:rPr lang="en-US" dirty="0"/>
              <a:t>Then launch as administrator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C920D9-DA80-4004-B05A-11CBDF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</a:t>
            </a:r>
            <a:r>
              <a:rPr lang="en-US" b="1" dirty="0">
                <a:latin typeface="Consolas" panose="020B0609020204030204" pitchFamily="49" charset="0"/>
              </a:rPr>
              <a:t>Trace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98174-DD5F-4759-B57E-A1AB3DA9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628" y="1352102"/>
            <a:ext cx="4549230" cy="1358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DC976-A687-47B7-948A-C7E6E895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078" y="3189514"/>
            <a:ext cx="2082178" cy="2072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194DB-2A5A-4528-8A4A-83E03C8A4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64" y="3805160"/>
            <a:ext cx="3762270" cy="29136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C0241A-9EB0-4AF6-BE7C-9CF6046D51F5}"/>
              </a:ext>
            </a:extLst>
          </p:cNvPr>
          <p:cNvCxnSpPr/>
          <p:nvPr/>
        </p:nvCxnSpPr>
        <p:spPr>
          <a:xfrm>
            <a:off x="8109858" y="3548743"/>
            <a:ext cx="18792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B8E9BD7-DFBC-4443-9523-8412850F22C0}"/>
              </a:ext>
            </a:extLst>
          </p:cNvPr>
          <p:cNvCxnSpPr>
            <a:endCxn id="8" idx="1"/>
          </p:cNvCxnSpPr>
          <p:nvPr/>
        </p:nvCxnSpPr>
        <p:spPr>
          <a:xfrm>
            <a:off x="3418114" y="4225738"/>
            <a:ext cx="2687950" cy="1036224"/>
          </a:xfrm>
          <a:prstGeom prst="bentConnector3">
            <a:avLst>
              <a:gd name="adj1" fmla="val -21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CFFF518-D1D4-45D8-B572-26DE89D91972}"/>
              </a:ext>
            </a:extLst>
          </p:cNvPr>
          <p:cNvSpPr/>
          <p:nvPr/>
        </p:nvSpPr>
        <p:spPr>
          <a:xfrm>
            <a:off x="4714009" y="1230386"/>
            <a:ext cx="1780309" cy="15551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3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374F5-76A3-453A-814B-6A7A33A2D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5609D-B29D-4236-A0AD-A1732070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a report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C971216-92EF-4FF5-A64A-CF88E1A88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035"/>
            <a:ext cx="10243457" cy="54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50B809F-14D7-4766-A24C-6C43A4628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035"/>
            <a:ext cx="10243457" cy="54289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85609D-B29D-4236-A0AD-A1732070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a report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603C6F-1D96-4D85-BE4A-AEEBF484FA2B}"/>
              </a:ext>
            </a:extLst>
          </p:cNvPr>
          <p:cNvSpPr/>
          <p:nvPr/>
        </p:nvSpPr>
        <p:spPr>
          <a:xfrm>
            <a:off x="1725385" y="1823870"/>
            <a:ext cx="2530930" cy="31228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8E3E6-850D-49DE-9064-A02A2D73D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1" r="2583" b="2039"/>
          <a:stretch/>
        </p:blipFill>
        <p:spPr>
          <a:xfrm>
            <a:off x="8403771" y="0"/>
            <a:ext cx="2786743" cy="4351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53131A-14B9-451F-9372-B516D861973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256315" y="1980012"/>
            <a:ext cx="42399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F5B5CD-8BDE-4216-9482-0597567A33F6}"/>
              </a:ext>
            </a:extLst>
          </p:cNvPr>
          <p:cNvSpPr/>
          <p:nvPr/>
        </p:nvSpPr>
        <p:spPr>
          <a:xfrm>
            <a:off x="6819899" y="2165949"/>
            <a:ext cx="1453243" cy="839787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A683C6-7A64-4ADD-8694-0EE6469EC32B}"/>
              </a:ext>
            </a:extLst>
          </p:cNvPr>
          <p:cNvSpPr/>
          <p:nvPr/>
        </p:nvSpPr>
        <p:spPr>
          <a:xfrm>
            <a:off x="6877051" y="4618548"/>
            <a:ext cx="2019298" cy="730134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D9F3F3-C4FB-4E88-AF2C-091B0ABAF55F}"/>
              </a:ext>
            </a:extLst>
          </p:cNvPr>
          <p:cNvSpPr/>
          <p:nvPr/>
        </p:nvSpPr>
        <p:spPr>
          <a:xfrm>
            <a:off x="8899073" y="4602931"/>
            <a:ext cx="2106384" cy="730134"/>
          </a:xfrm>
          <a:prstGeom prst="roundRect">
            <a:avLst/>
          </a:prstGeom>
          <a:solidFill>
            <a:srgbClr val="00B0F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5C3870-4041-4E36-8AF4-D8CF432D7631}"/>
              </a:ext>
            </a:extLst>
          </p:cNvPr>
          <p:cNvSpPr/>
          <p:nvPr/>
        </p:nvSpPr>
        <p:spPr>
          <a:xfrm>
            <a:off x="8403770" y="616717"/>
            <a:ext cx="2514601" cy="905216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F8290E-5753-4413-827D-C100473A68B6}"/>
              </a:ext>
            </a:extLst>
          </p:cNvPr>
          <p:cNvSpPr/>
          <p:nvPr/>
        </p:nvSpPr>
        <p:spPr>
          <a:xfrm>
            <a:off x="8403770" y="1723060"/>
            <a:ext cx="2514601" cy="1172539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622EF-AA3C-4ACD-BC8D-E6B64F8DA516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886700" y="2309332"/>
            <a:ext cx="658586" cy="230921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8E2858-ECB0-45D3-8E2A-9E0F7A69BFF7}"/>
              </a:ext>
            </a:extLst>
          </p:cNvPr>
          <p:cNvCxnSpPr>
            <a:cxnSpLocks/>
          </p:cNvCxnSpPr>
          <p:nvPr/>
        </p:nvCxnSpPr>
        <p:spPr>
          <a:xfrm flipV="1">
            <a:off x="8235043" y="1201831"/>
            <a:ext cx="310243" cy="134279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384988-F9A5-464F-8141-B18D91B53BA5}"/>
              </a:ext>
            </a:extLst>
          </p:cNvPr>
          <p:cNvSpPr/>
          <p:nvPr/>
        </p:nvSpPr>
        <p:spPr>
          <a:xfrm>
            <a:off x="8403770" y="2901436"/>
            <a:ext cx="2514601" cy="1449903"/>
          </a:xfrm>
          <a:prstGeom prst="roundRect">
            <a:avLst/>
          </a:prstGeom>
          <a:solidFill>
            <a:srgbClr val="00B0F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351AA4-719F-41AA-A0CD-A393FFF4C9EF}"/>
              </a:ext>
            </a:extLst>
          </p:cNvPr>
          <p:cNvCxnSpPr>
            <a:cxnSpLocks/>
            <a:stCxn id="19" idx="3"/>
          </p:cNvCxnSpPr>
          <p:nvPr/>
        </p:nvCxnSpPr>
        <p:spPr>
          <a:xfrm flipH="1" flipV="1">
            <a:off x="10668000" y="3642435"/>
            <a:ext cx="337457" cy="132556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B978E8-4947-4196-9ADA-A885CF80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DBFEE-464C-46FC-8452-E9B9CD2C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6" y="1265306"/>
            <a:ext cx="10681768" cy="55926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0D04FF-2606-4939-800E-CA731CF2D91A}"/>
              </a:ext>
            </a:extLst>
          </p:cNvPr>
          <p:cNvSpPr/>
          <p:nvPr/>
        </p:nvSpPr>
        <p:spPr>
          <a:xfrm>
            <a:off x="555171" y="6492875"/>
            <a:ext cx="11636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https://docs.nvidia.com/nsight-visual-studio-edition/5.6/Nsight_Visual_Studio_Edition_User_Guide.htm#Timeline_Report.htm%3FTocPath%3DAnalysis%2520Tools%7COther%2520Analysis%2520Reports%7CTimeline%2520Page%7C_____0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953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90B3BF-8B7B-42B8-88DB-9D9BFA6D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Click on individual function, API and kernel calls and find:</a:t>
            </a:r>
          </a:p>
          <a:p>
            <a:pPr lvl="1"/>
            <a:r>
              <a:rPr lang="en-US" dirty="0"/>
              <a:t>Start and end time in microseconds</a:t>
            </a:r>
          </a:p>
          <a:p>
            <a:pPr lvl="1"/>
            <a:r>
              <a:rPr lang="en-US" dirty="0"/>
              <a:t>See memory allocations, copies, types, direction, time, speed, size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See synchronization points – forced by user, forced by API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See kernel launches, execution, asynchronous behavior</a:t>
            </a:r>
          </a:p>
          <a:p>
            <a:pPr lvl="1"/>
            <a:r>
              <a:rPr lang="en-US" dirty="0"/>
              <a:t>Launch configuration and other API properties/arguments</a:t>
            </a:r>
          </a:p>
          <a:p>
            <a:r>
              <a:rPr lang="en-US" dirty="0"/>
              <a:t>See memory allocations over time</a:t>
            </a:r>
          </a:p>
          <a:p>
            <a:r>
              <a:rPr lang="en-US" dirty="0"/>
              <a:t>Double click to expand any row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6B3E2-75E7-4AB3-8812-5B871056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Timeline, you can: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5F48C28-2E29-4B3D-9B53-ADBAB0C3566B}"/>
              </a:ext>
            </a:extLst>
          </p:cNvPr>
          <p:cNvSpPr txBox="1">
            <a:spLocks/>
          </p:cNvSpPr>
          <p:nvPr/>
        </p:nvSpPr>
        <p:spPr>
          <a:xfrm>
            <a:off x="838200" y="6458404"/>
            <a:ext cx="2438400" cy="350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*This is only a partial list</a:t>
            </a:r>
          </a:p>
        </p:txBody>
      </p:sp>
    </p:spTree>
    <p:extLst>
      <p:ext uri="{BB962C8B-B14F-4D97-AF65-F5344CB8AC3E}">
        <p14:creationId xmlns:p14="http://schemas.microsoft.com/office/powerpoint/2010/main" val="180226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AA0491-CDF8-42EB-9F65-5343700F1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39798-0372-449A-BCD5-C1135DEB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D6FE5-A697-428B-8085-506D4206D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833" y="0"/>
            <a:ext cx="5182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ADD93F-C9B3-4F67-8458-B2EAAF27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552E4-2939-4D0D-ACA2-066BB02A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 Summary </a:t>
            </a:r>
            <a:r>
              <a:rPr lang="en-US" sz="2400" dirty="0"/>
              <a:t>(Kernels - Grouped)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3EDB5-099F-4422-9BF6-DE4C8755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88" y="1313996"/>
            <a:ext cx="10512612" cy="55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ADD93F-C9B3-4F67-8458-B2EAAF27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552E4-2939-4D0D-ACA2-066BB02A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</a:t>
            </a:r>
            <a:r>
              <a:rPr lang="en-US" sz="2400" dirty="0"/>
              <a:t>(Kernels – by invocation)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AE797-CC59-47B0-83C9-FF3747DC2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72" y="1369649"/>
            <a:ext cx="10965255" cy="548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ADD93F-C9B3-4F67-8458-B2EAAF27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552E4-2939-4D0D-ACA2-066BB02A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Memory Copies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62EA0-D1AC-4DA5-A1DE-3D40013F3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55" y="1386662"/>
            <a:ext cx="10235090" cy="54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ADD93F-C9B3-4F67-8458-B2EAAF27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552E4-2939-4D0D-ACA2-066BB02A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Runtime API Calls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6ABA-598B-4134-B1CA-2D74806A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47" y="1399498"/>
            <a:ext cx="10414106" cy="545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D3CA35-539E-4E60-BC0E-12E66CCD2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Nsight</a:t>
            </a:r>
            <a:r>
              <a:rPr lang="en-US" dirty="0"/>
              <a:t> is undergoing a complete rewrite</a:t>
            </a:r>
          </a:p>
          <a:p>
            <a:pPr lvl="1"/>
            <a:r>
              <a:rPr lang="en-US" dirty="0"/>
              <a:t>2 versions now exist – Legacy and Next-Gen</a:t>
            </a:r>
          </a:p>
          <a:p>
            <a:r>
              <a:rPr lang="en-US" dirty="0">
                <a:hlinkClick r:id="rId2"/>
              </a:rPr>
              <a:t>https://docs.nvidia.com/nsight-visual-studio-edition/Nsight_Visual_Studio_Edition_User_Guide.htm#System_Requirements.htm</a:t>
            </a:r>
            <a:endParaRPr lang="en-US" dirty="0"/>
          </a:p>
          <a:p>
            <a:pPr lvl="1"/>
            <a:r>
              <a:rPr lang="en-US" dirty="0"/>
              <a:t>See “</a:t>
            </a:r>
            <a:r>
              <a:rPr lang="en-US" b="1" dirty="0"/>
              <a:t>Compute Debugger Supported Configurations</a:t>
            </a:r>
            <a:r>
              <a:rPr lang="en-US" dirty="0"/>
              <a:t>”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03ED3-E5A0-4067-930B-5AA52289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Nsight</a:t>
            </a:r>
            <a:r>
              <a:rPr lang="en-US" dirty="0"/>
              <a:t> Legacy vs Next-Gen</a:t>
            </a:r>
          </a:p>
        </p:txBody>
      </p:sp>
    </p:spTree>
    <p:extLst>
      <p:ext uri="{BB962C8B-B14F-4D97-AF65-F5344CB8AC3E}">
        <p14:creationId xmlns:p14="http://schemas.microsoft.com/office/powerpoint/2010/main" val="37752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920D9-DA80-4004-B05A-11CBDF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>
                <a:latin typeface="Consolas" panose="020B0609020204030204" pitchFamily="49" charset="0"/>
              </a:rPr>
              <a:t>Profile CUDA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B8AA9-FB65-400D-8BE8-CB8A2691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004" y="1330973"/>
            <a:ext cx="8843992" cy="552702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AD5101-911F-484B-93E4-74FB5B23FE2E}"/>
              </a:ext>
            </a:extLst>
          </p:cNvPr>
          <p:cNvSpPr/>
          <p:nvPr/>
        </p:nvSpPr>
        <p:spPr>
          <a:xfrm>
            <a:off x="1768930" y="2438822"/>
            <a:ext cx="7647212" cy="43542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8A031-F9FF-406F-B305-AFE489EC85B9}"/>
              </a:ext>
            </a:extLst>
          </p:cNvPr>
          <p:cNvSpPr/>
          <p:nvPr/>
        </p:nvSpPr>
        <p:spPr>
          <a:xfrm>
            <a:off x="1768930" y="4960970"/>
            <a:ext cx="7647212" cy="56605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We’ll start with “Overview” Experiment</a:t>
            </a:r>
          </a:p>
        </p:txBody>
      </p:sp>
    </p:spTree>
    <p:extLst>
      <p:ext uri="{BB962C8B-B14F-4D97-AF65-F5344CB8AC3E}">
        <p14:creationId xmlns:p14="http://schemas.microsoft.com/office/powerpoint/2010/main" val="51927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374F5-76A3-453A-814B-6A7A33A2D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5609D-B29D-4236-A0AD-A1732070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a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1B618-1AE6-471A-BCC0-D723137D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859486" cy="42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1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374F5-76A3-453A-814B-6A7A33A2D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5609D-B29D-4236-A0AD-A1732070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a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1B618-1AE6-471A-BCC0-D723137D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859486" cy="4239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08E87-5730-4552-821F-BCBCD2637C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" r="1392"/>
          <a:stretch/>
        </p:blipFill>
        <p:spPr>
          <a:xfrm>
            <a:off x="9132093" y="827307"/>
            <a:ext cx="2647951" cy="2971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305F9-9F0E-4115-905D-F1FD8934FDB4}"/>
              </a:ext>
            </a:extLst>
          </p:cNvPr>
          <p:cNvSpPr/>
          <p:nvPr/>
        </p:nvSpPr>
        <p:spPr>
          <a:xfrm>
            <a:off x="1638299" y="2152870"/>
            <a:ext cx="2530930" cy="312283"/>
          </a:xfrm>
          <a:prstGeom prst="roundRect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040ECD-7A06-413C-B8BB-B7E093E79A1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69229" y="2309012"/>
            <a:ext cx="49128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7EFFB9-E894-49C9-A36D-2A9DCA420979}"/>
              </a:ext>
            </a:extLst>
          </p:cNvPr>
          <p:cNvSpPr/>
          <p:nvPr/>
        </p:nvSpPr>
        <p:spPr>
          <a:xfrm>
            <a:off x="6671247" y="2465153"/>
            <a:ext cx="1453243" cy="839787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2D437D-3A53-4C6C-91B0-38E4D98AEB92}"/>
              </a:ext>
            </a:extLst>
          </p:cNvPr>
          <p:cNvSpPr/>
          <p:nvPr/>
        </p:nvSpPr>
        <p:spPr>
          <a:xfrm>
            <a:off x="6678388" y="4795148"/>
            <a:ext cx="2019298" cy="730134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FDBD6D-F432-490A-A8A1-17B615CD791A}"/>
              </a:ext>
            </a:extLst>
          </p:cNvPr>
          <p:cNvSpPr/>
          <p:nvPr/>
        </p:nvSpPr>
        <p:spPr>
          <a:xfrm>
            <a:off x="9152827" y="1189299"/>
            <a:ext cx="2514601" cy="862762"/>
          </a:xfrm>
          <a:prstGeom prst="roundRect">
            <a:avLst/>
          </a:prstGeom>
          <a:solidFill>
            <a:srgbClr val="FFC00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BB4BEC-FC0E-4A28-BA01-FAFE24847ECD}"/>
              </a:ext>
            </a:extLst>
          </p:cNvPr>
          <p:cNvSpPr/>
          <p:nvPr/>
        </p:nvSpPr>
        <p:spPr>
          <a:xfrm>
            <a:off x="9152826" y="2094694"/>
            <a:ext cx="2514601" cy="1172539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6665C0-91EE-4DD3-A574-9A4F70DF635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8124490" y="1620680"/>
            <a:ext cx="1028337" cy="126436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416801-3D7E-4BFB-B257-D5C7790E2CE2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8697686" y="2680964"/>
            <a:ext cx="455140" cy="247925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3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BE953-D484-490D-BFEB-5DEF5FC9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87866F-7136-4778-B172-09AD6A03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D7F7A-E8FC-462A-9C43-8AE66336F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02" y="1499830"/>
            <a:ext cx="10225596" cy="53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BE953-D484-490D-BFEB-5DEF5FC9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87866F-7136-4778-B172-09AD6A03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 – Occupancy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54459-04FD-4B3C-B12F-216AF5C84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3212"/>
            <a:ext cx="11036919" cy="54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BE953-D484-490D-BFEB-5DEF5FC9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87866F-7136-4778-B172-09AD6A03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 – Occupancy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F8D6A-D809-4501-B565-DD6B8730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484"/>
            <a:ext cx="12192000" cy="46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6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2CD804-EECD-4960-B135-CC8B1272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02865-74B5-43B1-8D8F-6DE19F7C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– Instruction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F665B-8A80-4FDB-B830-EEF7B717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272"/>
            <a:ext cx="12192000" cy="46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2CD804-EECD-4960-B135-CC8B1272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02865-74B5-43B1-8D8F-6DE19F7C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– Issue </a:t>
            </a:r>
            <a:r>
              <a:rPr lang="en-US" dirty="0" err="1"/>
              <a:t>Eficiency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A622B-635B-4F10-A3A7-89BC41A6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9108"/>
            <a:ext cx="12192000" cy="468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9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500BB6-41CA-4129-81AF-06309FEC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74" y="1330973"/>
            <a:ext cx="8049524" cy="54977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C920D9-DA80-4004-B05A-11CBDF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b="1" dirty="0">
                <a:latin typeface="Consolas" panose="020B0609020204030204" pitchFamily="49" charset="0"/>
              </a:rPr>
              <a:t>Profile CUDA 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AD5101-911F-484B-93E4-74FB5B23FE2E}"/>
              </a:ext>
            </a:extLst>
          </p:cNvPr>
          <p:cNvSpPr/>
          <p:nvPr/>
        </p:nvSpPr>
        <p:spPr>
          <a:xfrm>
            <a:off x="1673680" y="2391198"/>
            <a:ext cx="7647212" cy="332014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8A031-F9FF-406F-B305-AFE489EC85B9}"/>
              </a:ext>
            </a:extLst>
          </p:cNvPr>
          <p:cNvSpPr/>
          <p:nvPr/>
        </p:nvSpPr>
        <p:spPr>
          <a:xfrm>
            <a:off x="1673680" y="4637120"/>
            <a:ext cx="7647212" cy="56605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This time “All” Experiment</a:t>
            </a:r>
          </a:p>
        </p:txBody>
      </p:sp>
    </p:spTree>
    <p:extLst>
      <p:ext uri="{BB962C8B-B14F-4D97-AF65-F5344CB8AC3E}">
        <p14:creationId xmlns:p14="http://schemas.microsoft.com/office/powerpoint/2010/main" val="212044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612424-83B6-4E12-865D-4EDC4C991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Occupancy, Instructions statistics, Issue Efficiency</a:t>
            </a:r>
          </a:p>
          <a:p>
            <a:pPr lvl="1"/>
            <a:r>
              <a:rPr lang="en-US" dirty="0"/>
              <a:t>Same as before</a:t>
            </a:r>
          </a:p>
          <a:p>
            <a:r>
              <a:rPr lang="en-US" dirty="0"/>
              <a:t>Now includes:</a:t>
            </a:r>
          </a:p>
          <a:p>
            <a:pPr lvl="1"/>
            <a:r>
              <a:rPr lang="en-US" dirty="0"/>
              <a:t>Branch Statistics</a:t>
            </a:r>
          </a:p>
          <a:p>
            <a:pPr lvl="1"/>
            <a:r>
              <a:rPr lang="en-US" dirty="0"/>
              <a:t>Achieved FLOPS / IOPS (</a:t>
            </a:r>
            <a:r>
              <a:rPr lang="en-US" dirty="0" err="1"/>
              <a:t>Interger</a:t>
            </a:r>
            <a:r>
              <a:rPr lang="en-US" dirty="0"/>
              <a:t> OPS)</a:t>
            </a:r>
          </a:p>
          <a:p>
            <a:pPr lvl="1"/>
            <a:r>
              <a:rPr lang="en-US" dirty="0"/>
              <a:t>Pipe Utilization</a:t>
            </a:r>
          </a:p>
          <a:p>
            <a:pPr lvl="1"/>
            <a:r>
              <a:rPr lang="en-US" dirty="0"/>
              <a:t>Memory Statistics</a:t>
            </a:r>
          </a:p>
          <a:p>
            <a:r>
              <a:rPr lang="en-US" dirty="0"/>
              <a:t>Along with “CUDA Source View”, include assembly/PTX instructions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latin typeface="Consolas" panose="020B0609020204030204" pitchFamily="49" charset="0"/>
              </a:rPr>
              <a:t>–</a:t>
            </a:r>
            <a:r>
              <a:rPr lang="en-US" dirty="0" err="1">
                <a:latin typeface="Consolas" panose="020B0609020204030204" pitchFamily="49" charset="0"/>
              </a:rPr>
              <a:t>lineinfo</a:t>
            </a:r>
            <a:r>
              <a:rPr lang="en-US" dirty="0"/>
              <a:t> flag for source code 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A669D-FE4C-4E99-9163-E60DE6F3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</a:t>
            </a:r>
          </a:p>
        </p:txBody>
      </p:sp>
    </p:spTree>
    <p:extLst>
      <p:ext uri="{BB962C8B-B14F-4D97-AF65-F5344CB8AC3E}">
        <p14:creationId xmlns:p14="http://schemas.microsoft.com/office/powerpoint/2010/main" val="21282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BD1640-4572-40F0-B189-7CB290F0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68" y="5366588"/>
            <a:ext cx="6578063" cy="149141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C3DF5FE-5B0D-4DF1-BA9A-948F64E9E576}"/>
              </a:ext>
            </a:extLst>
          </p:cNvPr>
          <p:cNvGrpSpPr/>
          <p:nvPr/>
        </p:nvGrpSpPr>
        <p:grpSpPr>
          <a:xfrm>
            <a:off x="1853406" y="453224"/>
            <a:ext cx="8485185" cy="4913364"/>
            <a:chOff x="6863663" y="639519"/>
            <a:chExt cx="8485185" cy="4913364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5631333-F0AA-4CB7-BC28-33EF63E6B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4935"/>
            <a:stretch/>
          </p:blipFill>
          <p:spPr>
            <a:xfrm>
              <a:off x="9252848" y="639519"/>
              <a:ext cx="6096000" cy="4913364"/>
            </a:xfrm>
            <a:prstGeom prst="rect">
              <a:avLst/>
            </a:prstGeom>
          </p:spPr>
        </p:pic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CBD6E92-51EC-4E60-9EA7-E7487060C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" t="4935" r="80437"/>
            <a:stretch/>
          </p:blipFill>
          <p:spPr>
            <a:xfrm>
              <a:off x="6863663" y="639519"/>
              <a:ext cx="2389185" cy="491336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3B744C-FEEA-4628-98CA-911DE6520408}"/>
              </a:ext>
            </a:extLst>
          </p:cNvPr>
          <p:cNvSpPr txBox="1"/>
          <p:nvPr/>
        </p:nvSpPr>
        <p:spPr>
          <a:xfrm>
            <a:off x="692917" y="53114"/>
            <a:ext cx="1080616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Support GPU, Driver and OS Configuration for Legacy and Next-Gen CUDA Debuggers</a:t>
            </a:r>
          </a:p>
        </p:txBody>
      </p:sp>
    </p:spTree>
    <p:extLst>
      <p:ext uri="{BB962C8B-B14F-4D97-AF65-F5344CB8AC3E}">
        <p14:creationId xmlns:p14="http://schemas.microsoft.com/office/powerpoint/2010/main" val="41538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1A8677-E882-4485-97B3-53E257037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7075B4-EB56-4CAF-BB80-B043E5FF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0D777-5F5E-4602-8836-27886C5C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636"/>
            <a:ext cx="10515600" cy="549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4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55B215-2B89-49BC-950E-B9B99D45B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229AD-49FB-4DD1-A056-BE88382F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Launches – Branch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F7306-FA0B-4CC1-8420-2F40AA2C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135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987296-368F-445E-829C-7F93AE35B162}"/>
              </a:ext>
            </a:extLst>
          </p:cNvPr>
          <p:cNvSpPr/>
          <p:nvPr/>
        </p:nvSpPr>
        <p:spPr>
          <a:xfrm>
            <a:off x="576942" y="6491061"/>
            <a:ext cx="116150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hlinkClick r:id="rId3"/>
              </a:rPr>
              <a:t>https://docs.nvidia.com/nsight-visual-studio-edition/5.6/Nsight_Visual_Studio_Edition_User_Guide.htm#Analysis/Report/CudaExperiments/KernelLevel/BranchStatistics.htm%3FTocPath%3DAnalysis%2520Tools%7CCUDA%2520Experiments%7CKernel-Level%2520Experiments%7C_____6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0132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5284AC-CCAB-4401-BBAA-2E6E8FD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A427E-BC98-41B1-A0C5-7FD230AF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CUDA Launches – Achieved FLOPS/IOPS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6F10D-C3E4-4E95-A434-B44639AB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131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852EF5-96C5-4156-9BC8-B4BC0540695B}"/>
              </a:ext>
            </a:extLst>
          </p:cNvPr>
          <p:cNvSpPr/>
          <p:nvPr/>
        </p:nvSpPr>
        <p:spPr>
          <a:xfrm>
            <a:off x="0" y="6442502"/>
            <a:ext cx="12192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https://docs.nvidia.com/nsight-visual-studio-edition/5.6/Nsight_Visual_Studio_Edition_User_Guide.htm#Analysis/Report/CudaExperiments/KernelLevel/AchievedFlops.htm%3FTocPath%3DAnalysis%2520Tools%7CCUDA%2520Experiments%7CKernel-Level%2520Experiments%7C_____2</a:t>
            </a:r>
          </a:p>
          <a:p>
            <a:endParaRPr lang="en-US" sz="700" dirty="0"/>
          </a:p>
          <a:p>
            <a:r>
              <a:rPr lang="en-US" sz="700" dirty="0"/>
              <a:t>https://docs.nvidia.com/nsight-visual-studio-edition/5.6/Nsight_Visual_Studio_Edition_User_Guide.htm#Analysis/Report/CudaExperiments/KernelLevel/AchievedIops.htm%3FTocPath%3DAnalysis%2520Tools%7CCUDA%2520Experiments%7CKernel-Level%2520Experiments%7C_____3</a:t>
            </a:r>
          </a:p>
        </p:txBody>
      </p:sp>
    </p:spTree>
    <p:extLst>
      <p:ext uri="{BB962C8B-B14F-4D97-AF65-F5344CB8AC3E}">
        <p14:creationId xmlns:p14="http://schemas.microsoft.com/office/powerpoint/2010/main" val="16691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5284AC-CCAB-4401-BBAA-2E6E8FD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A427E-BC98-41B1-A0C5-7FD230AF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– Pipe Utilization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3105E-A165-4902-BC35-93D87D3B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146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324144-8ED4-4AD0-B026-B0B83770C014}"/>
              </a:ext>
            </a:extLst>
          </p:cNvPr>
          <p:cNvSpPr/>
          <p:nvPr/>
        </p:nvSpPr>
        <p:spPr>
          <a:xfrm>
            <a:off x="0" y="6492875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https://docs.nvidia.com/nsight-visual-studio-edition/5.6/Nsight_Visual_Studio_Edition_User_Guide.htm#Analysis/Report/CudaExperiments/KernelLevel/PipeUtilization.htm%3FTocPath%3DAnalysis%2520Tools%7CCUDA%2520Experiments%7CKernel-Level%2520Experiments%7C_____8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762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5284AC-CCAB-4401-BBAA-2E6E8FD2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A427E-BC98-41B1-A0C5-7FD230AF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Launches – Memory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DE0F2-136C-4DE3-9317-1BD93AE9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12192000" cy="41215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AE98F6-4E3B-47C9-92C7-93963BDAB3DE}"/>
              </a:ext>
            </a:extLst>
          </p:cNvPr>
          <p:cNvSpPr/>
          <p:nvPr/>
        </p:nvSpPr>
        <p:spPr>
          <a:xfrm>
            <a:off x="1839685" y="5718534"/>
            <a:ext cx="2601687" cy="32352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D51D0-0B20-4D4F-92F5-F6DD06C92603}"/>
              </a:ext>
            </a:extLst>
          </p:cNvPr>
          <p:cNvSpPr/>
          <p:nvPr/>
        </p:nvSpPr>
        <p:spPr>
          <a:xfrm>
            <a:off x="685800" y="6492875"/>
            <a:ext cx="1082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docs.nvidia.com/nsight-visual-studio-edition/5.6/Nsight_Visual_Studio_Edition_User_Guide.htm#Analysis/Report/CudaExperiments/KernelLevel/MemoryStatistics.htm%3FTocPath%3DAnalysis%2520Tools%7CCUDA%2520Experiments%7CKernel-Level%2520Experiments%7CMemory%2520Statistics%7C_____0</a:t>
            </a:r>
          </a:p>
        </p:txBody>
      </p:sp>
    </p:spTree>
    <p:extLst>
      <p:ext uri="{BB962C8B-B14F-4D97-AF65-F5344CB8AC3E}">
        <p14:creationId xmlns:p14="http://schemas.microsoft.com/office/powerpoint/2010/main" val="34935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A15BFE-ECA0-45B0-8A8B-1AA6994A9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8E4EA-3EE5-4D7A-9516-79A523AE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DF0C0-8E22-4111-9465-3CF1301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1" y="1430053"/>
            <a:ext cx="10037518" cy="54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A15BFE-ECA0-45B0-8A8B-1AA6994A9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8E4EA-3EE5-4D7A-9516-79A523AE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DF0C0-8E22-4111-9465-3CF1301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1" y="1430053"/>
            <a:ext cx="10037518" cy="5427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F3098-096F-4F35-9016-486DD03BA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28" y="1205618"/>
            <a:ext cx="5603436" cy="44467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46F28E-9AA0-484D-BD9C-C42DE7B2C271}"/>
              </a:ext>
            </a:extLst>
          </p:cNvPr>
          <p:cNvCxnSpPr>
            <a:cxnSpLocks/>
          </p:cNvCxnSpPr>
          <p:nvPr/>
        </p:nvCxnSpPr>
        <p:spPr>
          <a:xfrm>
            <a:off x="2449286" y="2950029"/>
            <a:ext cx="30262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A15BFE-ECA0-45B0-8A8B-1AA6994A9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8E4EA-3EE5-4D7A-9516-79A523AE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DF0C0-8E22-4111-9465-3CF1301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41" y="1430053"/>
            <a:ext cx="10037518" cy="5427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F3098-096F-4F35-9016-486DD03BA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28" y="1205618"/>
            <a:ext cx="5603436" cy="44467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46F28E-9AA0-484D-BD9C-C42DE7B2C271}"/>
              </a:ext>
            </a:extLst>
          </p:cNvPr>
          <p:cNvCxnSpPr>
            <a:cxnSpLocks/>
          </p:cNvCxnSpPr>
          <p:nvPr/>
        </p:nvCxnSpPr>
        <p:spPr>
          <a:xfrm>
            <a:off x="2449286" y="2950029"/>
            <a:ext cx="30262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what meme">
            <a:extLst>
              <a:ext uri="{FF2B5EF4-FFF2-40B4-BE49-F238E27FC236}">
                <a16:creationId xmlns:a16="http://schemas.microsoft.com/office/drawing/2014/main" id="{7577DC6D-7EC3-47D3-86A8-D11EFA19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743" y="68262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22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F623E6-F22A-4B8A-B5EC-30989E7FA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47318"/>
          </a:xfrm>
        </p:spPr>
        <p:txBody>
          <a:bodyPr>
            <a:normAutofit/>
          </a:bodyPr>
          <a:lstStyle/>
          <a:p>
            <a:r>
              <a:rPr lang="en-US" dirty="0"/>
              <a:t>Release configuration does not include source code in .exe</a:t>
            </a:r>
          </a:p>
          <a:p>
            <a:pPr lvl="1"/>
            <a:r>
              <a:rPr lang="en-US" dirty="0"/>
              <a:t>Need to enable the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lineinfo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compile option</a:t>
            </a:r>
          </a:p>
          <a:p>
            <a:pPr lvl="1"/>
            <a:r>
              <a:rPr lang="en-US" dirty="0"/>
              <a:t>Note: Also a security issue, anyone can reverse engineer your code</a:t>
            </a:r>
          </a:p>
          <a:p>
            <a:r>
              <a:rPr lang="en-US" dirty="0"/>
              <a:t>For pure Visual Studio Projects:</a:t>
            </a:r>
          </a:p>
          <a:p>
            <a:pPr lvl="1"/>
            <a:r>
              <a:rPr lang="en-US" dirty="0"/>
              <a:t>Project Properties page -&gt; </a:t>
            </a:r>
            <a:r>
              <a:rPr lang="en-US" b="1" dirty="0"/>
              <a:t>CUDA/C++</a:t>
            </a:r>
            <a:r>
              <a:rPr lang="en-US" dirty="0"/>
              <a:t> &gt; </a:t>
            </a:r>
            <a:r>
              <a:rPr lang="en-US" b="1" dirty="0"/>
              <a:t>Device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the field </a:t>
            </a:r>
            <a:r>
              <a:rPr lang="en-US" b="1" dirty="0"/>
              <a:t>Generate Line Number Information</a:t>
            </a:r>
            <a:r>
              <a:rPr lang="en-US" dirty="0"/>
              <a:t>, the default setting is No. Change to </a:t>
            </a:r>
            <a:r>
              <a:rPr lang="en-US" b="1" dirty="0">
                <a:solidFill>
                  <a:srgbClr val="FF0000"/>
                </a:solidFill>
              </a:rPr>
              <a:t>Yes (-</a:t>
            </a:r>
            <a:r>
              <a:rPr lang="en-US" b="1" dirty="0" err="1">
                <a:solidFill>
                  <a:srgbClr val="FF0000"/>
                </a:solidFill>
              </a:rPr>
              <a:t>lineinfo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en-US" dirty="0"/>
              <a:t>. Then click </a:t>
            </a:r>
            <a:r>
              <a:rPr lang="en-US" b="1" dirty="0"/>
              <a:t>OK</a:t>
            </a:r>
            <a:r>
              <a:rPr lang="en-US" dirty="0"/>
              <a:t>.</a:t>
            </a:r>
          </a:p>
          <a:p>
            <a:r>
              <a:rPr lang="en-US" dirty="0"/>
              <a:t>For </a:t>
            </a:r>
            <a:r>
              <a:rPr lang="en-US" dirty="0" err="1"/>
              <a:t>CMake</a:t>
            </a:r>
            <a:r>
              <a:rPr lang="en-US" dirty="0"/>
              <a:t> / Performance Lab, change line 39 of Cmakelists.txt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LIST(APPEND CUDA_NVCC_FLAGS ${CUDA_GENERATE_CODE})</a:t>
            </a:r>
            <a:r>
              <a:rPr lang="en-US" dirty="0">
                <a:latin typeface="Consolas" panose="020B0609020204030204" pitchFamily="49" charset="0"/>
              </a:rPr>
              <a:t> to </a:t>
            </a:r>
            <a:r>
              <a:rPr lang="en-US" b="1" dirty="0">
                <a:latin typeface="Consolas" panose="020B0609020204030204" pitchFamily="49" charset="0"/>
              </a:rPr>
              <a:t>LIST(APPEND CUDA_NVCC_FLAGS ${CUDA_GENERATE_CODE}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-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lineinfo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92100-088E-48A1-B3B2-93F6B88A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A670C-70E3-4DEF-9BA9-F94E799B9DE8}"/>
              </a:ext>
            </a:extLst>
          </p:cNvPr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https://docs.nvidia.com/nsight-visual-studio-edition/5.6/Nsight_Visual_Studio_Edition_User_Guide.htm#Analysis_Source_Code_Correlation.htm?Highlight=lineinfo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139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103FC-6FE6-4DCA-80A7-0C4FF170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595C-386A-4BA6-A70F-DAE5092D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40574-FE8C-4505-8E94-EEB7D3FF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13" y="1280495"/>
            <a:ext cx="9394373" cy="5089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D2F85A-A1F1-4A2C-AF16-A16A1B7D8E31}"/>
              </a:ext>
            </a:extLst>
          </p:cNvPr>
          <p:cNvSpPr/>
          <p:nvPr/>
        </p:nvSpPr>
        <p:spPr>
          <a:xfrm>
            <a:off x="-1" y="651944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https://docs.nvidia.com/nsight-visual-studio-edition/5.6/Nsight_Visual_Studio_Edition_User_Guide.htm#Analysis/Report/CudaExperiments/Source_Level_Experiments.htm%3FTocPath%3DAnalysis%2520Tools%7CCUDA%2520Experiments%7CSource-Level%2520Experiments%7C_____0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144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9821-1FA6-4CBA-8397-E284A039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NVIDIA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8D47-4E6A-4DC5-BB0A-82E041934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NVIDIA requires new permissions for profiling</a:t>
            </a:r>
          </a:p>
          <a:p>
            <a:pPr lvl="1"/>
            <a:r>
              <a:rPr lang="en-US" sz="1800" dirty="0"/>
              <a:t>Problem: </a:t>
            </a:r>
            <a:r>
              <a:rPr lang="en-US" sz="1800" dirty="0">
                <a:hlinkClick r:id="rId2"/>
              </a:rPr>
              <a:t>https://developer.nvidia.com/nvidia-development-tools-solutions-err-nvgpuctrperm-NsightCompute</a:t>
            </a:r>
            <a:endParaRPr lang="en-US" sz="1800" dirty="0"/>
          </a:p>
          <a:p>
            <a:pPr lvl="1"/>
            <a:r>
              <a:rPr lang="en-US" sz="1800" dirty="0"/>
              <a:t>Fix: </a:t>
            </a:r>
            <a:r>
              <a:rPr lang="en-US" sz="1800" dirty="0">
                <a:hlinkClick r:id="rId3"/>
              </a:rPr>
              <a:t>https://developer.nvidia.com/nvidia-development-tools-solutions-ERR_NVGPUCTRPERM-permission-issue-performance-counters</a:t>
            </a:r>
            <a:endParaRPr lang="en-US" sz="1800" dirty="0"/>
          </a:p>
          <a:p>
            <a:r>
              <a:rPr lang="en-US" sz="2400" dirty="0"/>
              <a:t>Alternate is to always run using Admin, which is not great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7ED076-3247-46E2-8014-DF459E56E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05" y="3797510"/>
            <a:ext cx="4436473" cy="24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F385D3-9112-4637-B69F-9880B4D3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22" y="3799842"/>
            <a:ext cx="4436473" cy="244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4D72B0-6937-421C-83F3-D0539C311FE0}"/>
              </a:ext>
            </a:extLst>
          </p:cNvPr>
          <p:cNvSpPr/>
          <p:nvPr/>
        </p:nvSpPr>
        <p:spPr>
          <a:xfrm>
            <a:off x="2255520" y="4650377"/>
            <a:ext cx="3840480" cy="39188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BDE325-39D2-43E2-A9C5-2176BD558E0A}"/>
              </a:ext>
            </a:extLst>
          </p:cNvPr>
          <p:cNvSpPr/>
          <p:nvPr/>
        </p:nvSpPr>
        <p:spPr>
          <a:xfrm>
            <a:off x="7406640" y="4937760"/>
            <a:ext cx="1615440" cy="200297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BD0DC4-28AF-4A4B-BD3E-45AC9F6547D2}"/>
              </a:ext>
            </a:extLst>
          </p:cNvPr>
          <p:cNvSpPr/>
          <p:nvPr/>
        </p:nvSpPr>
        <p:spPr>
          <a:xfrm>
            <a:off x="6253844" y="4572000"/>
            <a:ext cx="974270" cy="178525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E103FC-6FE6-4DCA-80A7-0C4FF170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595C-386A-4BA6-A70F-DAE5092D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40574-FE8C-4505-8E94-EEB7D3FF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13" y="1280495"/>
            <a:ext cx="9394373" cy="5089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D2F85A-A1F1-4A2C-AF16-A16A1B7D8E31}"/>
              </a:ext>
            </a:extLst>
          </p:cNvPr>
          <p:cNvSpPr/>
          <p:nvPr/>
        </p:nvSpPr>
        <p:spPr>
          <a:xfrm>
            <a:off x="-1" y="651944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https://docs.nvidia.com/nsight-visual-studio-edition/5.6/Nsight_Visual_Studio_Edition_User_Guide.htm#Analysis/Report/CudaExperiments/Source_Level_Experiments.htm%3FTocPath%3DAnalysis%2520Tools%7CCUDA%2520Experiments%7CSource-Level%2520Experiments%7C_____0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4DA66-03BB-4EC6-B3DF-DAFD97E5B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" t="20940" r="73638" b="32035"/>
          <a:stretch/>
        </p:blipFill>
        <p:spPr>
          <a:xfrm>
            <a:off x="5621282" y="848859"/>
            <a:ext cx="5452211" cy="53281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4856F-AD24-4695-9C34-828876A60AF1}"/>
              </a:ext>
            </a:extLst>
          </p:cNvPr>
          <p:cNvCxnSpPr>
            <a:cxnSpLocks/>
          </p:cNvCxnSpPr>
          <p:nvPr/>
        </p:nvCxnSpPr>
        <p:spPr>
          <a:xfrm>
            <a:off x="2595054" y="3102429"/>
            <a:ext cx="30262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yes kid meme">
            <a:extLst>
              <a:ext uri="{FF2B5EF4-FFF2-40B4-BE49-F238E27FC236}">
                <a16:creationId xmlns:a16="http://schemas.microsoft.com/office/drawing/2014/main" id="{A9FA27BC-9B5F-4381-977B-180664B26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207" y="787609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1D646-F6FE-446E-AC02-F4E28DBD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Identifies instructions which do not execute for all threads in the warp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95393-5D35-47B6-9B0D-3F379CB6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Source View - Instruction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D37E5-D466-440C-89D2-A7A29D1F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6408"/>
            <a:ext cx="12192000" cy="272409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473E016-CD3B-4F2E-9262-A4788BF3DB44}"/>
              </a:ext>
            </a:extLst>
          </p:cNvPr>
          <p:cNvSpPr/>
          <p:nvPr/>
        </p:nvSpPr>
        <p:spPr>
          <a:xfrm>
            <a:off x="7998032" y="6175848"/>
            <a:ext cx="3881004" cy="388257"/>
          </a:xfrm>
          <a:prstGeom prst="borderCallout1">
            <a:avLst>
              <a:gd name="adj1" fmla="val 18750"/>
              <a:gd name="adj2" fmla="val -8333"/>
              <a:gd name="adj3" fmla="val -296526"/>
              <a:gd name="adj4" fmla="val -91989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Hyperlinks to source code lines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A722E3-406D-4FCA-B280-D6D10FAE4A58}"/>
              </a:ext>
            </a:extLst>
          </p:cNvPr>
          <p:cNvSpPr/>
          <p:nvPr/>
        </p:nvSpPr>
        <p:spPr>
          <a:xfrm>
            <a:off x="3679371" y="3587802"/>
            <a:ext cx="718458" cy="2724097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A0061-7101-42B3-AF26-3F2291C51D3C}"/>
              </a:ext>
            </a:extLst>
          </p:cNvPr>
          <p:cNvSpPr/>
          <p:nvPr/>
        </p:nvSpPr>
        <p:spPr>
          <a:xfrm>
            <a:off x="0" y="651944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https://docs.nvidia.com/nsight-visual-studio-edition/5.6/Nsight_Visual_Studio_Edition_User_Guide.htm#Analysis/Report/CudaExperiments/SourceLevel/InstructionCount.htm%3FTocPath%3DAnalysis%2520Tools%7CCUDA%2520Experiments%7CSource-Level%2520Experiments%7C_____2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0743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5AF1A-ACB0-4600-BCB8-2F64AC1B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20" y="1434760"/>
            <a:ext cx="10515600" cy="4351338"/>
          </a:xfrm>
        </p:spPr>
        <p:txBody>
          <a:bodyPr/>
          <a:lstStyle/>
          <a:p>
            <a:r>
              <a:rPr lang="en-US" dirty="0"/>
              <a:t>Finds branch-able instructions then count how many times each branch: </a:t>
            </a:r>
          </a:p>
          <a:p>
            <a:pPr lvl="1"/>
            <a:r>
              <a:rPr lang="en-US" dirty="0"/>
              <a:t>was taken by any threads in the warp</a:t>
            </a:r>
          </a:p>
          <a:p>
            <a:pPr lvl="1"/>
            <a:r>
              <a:rPr lang="en-US" dirty="0"/>
              <a:t>not taken by any threads in the warp</a:t>
            </a:r>
          </a:p>
          <a:p>
            <a:pPr lvl="1"/>
            <a:r>
              <a:rPr lang="en-US" dirty="0"/>
              <a:t>diverged (some threads branched and some did not).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2E8AF-A96C-43FE-8F50-FF413B6C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5200" cy="1325563"/>
          </a:xfrm>
        </p:spPr>
        <p:txBody>
          <a:bodyPr>
            <a:normAutofit/>
          </a:bodyPr>
          <a:lstStyle/>
          <a:p>
            <a:r>
              <a:rPr lang="en-US" dirty="0"/>
              <a:t>CUDA Source View – Divergent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73A1A-7A5F-4AE1-9560-192CB0A51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5"/>
          <a:stretch/>
        </p:blipFill>
        <p:spPr>
          <a:xfrm>
            <a:off x="0" y="3547269"/>
            <a:ext cx="12185240" cy="2945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104D13-FE98-42FE-831E-6C0BFABBE06A}"/>
              </a:ext>
            </a:extLst>
          </p:cNvPr>
          <p:cNvSpPr/>
          <p:nvPr/>
        </p:nvSpPr>
        <p:spPr>
          <a:xfrm>
            <a:off x="304800" y="6492875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>
                <a:hlinkClick r:id="rId3"/>
              </a:rPr>
              <a:t>https://docs.nvidia.com/nsight-visual-studio-edition/5.6/Nsight_Visual_Studio_Edition_User_Guide.htm#Analysis/Report/CudaExperiments/SourceLevel/DivergentBranch.htm%3FTocPath%3DAnalysis%2520Tools%7CCUDA%2520Experiments%7CSource-Level%2520Experiments%7C_____1</a:t>
            </a:r>
            <a:endParaRPr lang="en-US" sz="800" dirty="0"/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9BEEA165-C96B-4760-8F68-4D8F6DF9CDA9}"/>
              </a:ext>
            </a:extLst>
          </p:cNvPr>
          <p:cNvSpPr/>
          <p:nvPr/>
        </p:nvSpPr>
        <p:spPr>
          <a:xfrm>
            <a:off x="7975602" y="5786098"/>
            <a:ext cx="3881004" cy="629475"/>
          </a:xfrm>
          <a:prstGeom prst="borderCallout1">
            <a:avLst>
              <a:gd name="adj1" fmla="val 18750"/>
              <a:gd name="adj2" fmla="val -8333"/>
              <a:gd name="adj3" fmla="val -180786"/>
              <a:gd name="adj4" fmla="val -86941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Hyperlinks to source code of </a:t>
            </a:r>
            <a:r>
              <a:rPr lang="en-US" b="1" dirty="0" err="1"/>
              <a:t>branchable</a:t>
            </a:r>
            <a:r>
              <a:rPr lang="en-US" b="1" dirty="0"/>
              <a:t> code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EF1545-DA2A-43B2-83E7-D061683E6C39}"/>
              </a:ext>
            </a:extLst>
          </p:cNvPr>
          <p:cNvSpPr/>
          <p:nvPr/>
        </p:nvSpPr>
        <p:spPr>
          <a:xfrm>
            <a:off x="3918857" y="3803197"/>
            <a:ext cx="718458" cy="1240971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696841-4919-40D0-95B6-E20C86CE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statistics for memory transactions</a:t>
            </a:r>
          </a:p>
          <a:p>
            <a:pPr lvl="1"/>
            <a:r>
              <a:rPr lang="en-US" sz="1800" dirty="0">
                <a:solidFill>
                  <a:srgbClr val="002060"/>
                </a:solidFill>
              </a:rPr>
              <a:t>Distribution of executed L1 memory transactions per instruction executed. Bins with a non-zero count have gray bars, and the highest bin has a red bar. </a:t>
            </a:r>
            <a:r>
              <a:rPr lang="en-US" sz="1800" b="1" dirty="0">
                <a:solidFill>
                  <a:srgbClr val="002060"/>
                </a:solidFill>
              </a:rPr>
              <a:t>A good histogram has only counts in the lower bins</a:t>
            </a:r>
            <a:r>
              <a:rPr lang="en-US" sz="18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7E524-0217-4297-8128-7337FF61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CUDA Source View – Memory </a:t>
            </a:r>
            <a:r>
              <a:rPr lang="en-US" dirty="0" err="1"/>
              <a:t>Tranx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AF3E-D525-4170-8B58-98EB52BC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427"/>
            <a:ext cx="12055608" cy="32410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98F543-07E2-42B1-BECF-08A3BB68A471}"/>
              </a:ext>
            </a:extLst>
          </p:cNvPr>
          <p:cNvSpPr/>
          <p:nvPr/>
        </p:nvSpPr>
        <p:spPr>
          <a:xfrm>
            <a:off x="-68196" y="6519446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https://docs.nvidia.com/nsight-visual-studio-edition/5.6/Nsight_Visual_Studio_Edition_User_Guide.htm#Analysis/Report/CudaExperiments/SourceLevel/MemoryTransactions.htm%3FTocPath%3DAnalysis%2520Tools%7CCUDA%2520Experiments%7CSource-Level%2520Experiments%7C_____3</a:t>
            </a:r>
            <a:endParaRPr lang="en-US" sz="800" dirty="0"/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1C9416B6-3F28-497A-AD3F-8B5CA569E4BC}"/>
              </a:ext>
            </a:extLst>
          </p:cNvPr>
          <p:cNvSpPr/>
          <p:nvPr/>
        </p:nvSpPr>
        <p:spPr>
          <a:xfrm>
            <a:off x="7975602" y="5786098"/>
            <a:ext cx="3881004" cy="629475"/>
          </a:xfrm>
          <a:prstGeom prst="borderCallout1">
            <a:avLst>
              <a:gd name="adj1" fmla="val 18750"/>
              <a:gd name="adj2" fmla="val -8333"/>
              <a:gd name="adj3" fmla="val -180786"/>
              <a:gd name="adj4" fmla="val -86941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Hyperlinks to source code of </a:t>
            </a:r>
            <a:r>
              <a:rPr lang="en-US" b="1" dirty="0" err="1"/>
              <a:t>branchable</a:t>
            </a:r>
            <a:r>
              <a:rPr lang="en-US" b="1" dirty="0"/>
              <a:t> code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9D93CD-5907-4434-9197-077FBD41CE64}"/>
              </a:ext>
            </a:extLst>
          </p:cNvPr>
          <p:cNvSpPr/>
          <p:nvPr/>
        </p:nvSpPr>
        <p:spPr>
          <a:xfrm>
            <a:off x="3744685" y="3520168"/>
            <a:ext cx="718458" cy="1240971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0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DA8A04-82BE-4C4D-B293-C68CED86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261610"/>
            <a:ext cx="11560628" cy="6271295"/>
          </a:xfrm>
          <a:prstGeom prst="rect">
            <a:avLst/>
          </a:prstGeom>
        </p:spPr>
      </p:pic>
      <p:sp>
        <p:nvSpPr>
          <p:cNvPr id="698" name="Shape 698"/>
          <p:cNvSpPr txBox="1">
            <a:spLocks noGrp="1"/>
          </p:cNvSpPr>
          <p:nvPr>
            <p:ph type="ctrTitle"/>
          </p:nvPr>
        </p:nvSpPr>
        <p:spPr>
          <a:xfrm>
            <a:off x="1524000" y="912610"/>
            <a:ext cx="9144000" cy="2930047"/>
          </a:xfrm>
        </p:spPr>
        <p:txBody>
          <a:bodyPr/>
          <a:lstStyle/>
          <a:p>
            <a:pPr lvl="0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Visual Profiler</a:t>
            </a:r>
            <a:endParaRPr lang="e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EBB9D-D646-4987-9E7A-DCECAFA0E7AE}"/>
              </a:ext>
            </a:extLst>
          </p:cNvPr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https://docs.nvidia.com/cuda/archive/9.2/profiler-users-guide/index.html#visual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2530658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1DEE49-5DF9-4478-9036-C8AEF1D1D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Allows you to visualize and optimize the performance of your application.</a:t>
            </a:r>
          </a:p>
          <a:p>
            <a:r>
              <a:rPr lang="en-US" dirty="0"/>
              <a:t>Primary tool is the timeline.</a:t>
            </a:r>
          </a:p>
          <a:p>
            <a:r>
              <a:rPr lang="en-US" dirty="0"/>
              <a:t>Detect potential performance bottlenecks.</a:t>
            </a:r>
          </a:p>
          <a:p>
            <a:pPr lvl="1"/>
            <a:r>
              <a:rPr lang="en-US" dirty="0"/>
              <a:t>Also suggests how to take action to eliminate or reduce those bottlenecks.</a:t>
            </a:r>
          </a:p>
          <a:p>
            <a:r>
              <a:rPr lang="en-US" dirty="0"/>
              <a:t>Standalone application and available on Linux.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31E529-93B4-47EF-8164-5AE32CA7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Profiler</a:t>
            </a:r>
          </a:p>
        </p:txBody>
      </p:sp>
    </p:spTree>
    <p:extLst>
      <p:ext uri="{BB962C8B-B14F-4D97-AF65-F5344CB8AC3E}">
        <p14:creationId xmlns:p14="http://schemas.microsoft.com/office/powerpoint/2010/main" val="10531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7F664B-BA45-4E27-AC6E-A888C46DF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4484" cy="4351338"/>
          </a:xfrm>
        </p:spPr>
        <p:txBody>
          <a:bodyPr/>
          <a:lstStyle/>
          <a:p>
            <a:r>
              <a:rPr lang="en-US" dirty="0"/>
              <a:t>Specify executable</a:t>
            </a:r>
          </a:p>
          <a:p>
            <a:r>
              <a:rPr lang="en-US" dirty="0"/>
              <a:t>Also allows specifying</a:t>
            </a:r>
          </a:p>
          <a:p>
            <a:pPr lvl="1"/>
            <a:r>
              <a:rPr lang="en-US" dirty="0"/>
              <a:t>Working directory</a:t>
            </a:r>
          </a:p>
          <a:p>
            <a:pPr lvl="1"/>
            <a:r>
              <a:rPr lang="en-US" dirty="0"/>
              <a:t>CLI arguments</a:t>
            </a:r>
          </a:p>
          <a:p>
            <a:pPr lvl="1"/>
            <a:r>
              <a:rPr lang="en-US" dirty="0"/>
              <a:t>Custom environment variables</a:t>
            </a:r>
          </a:p>
          <a:p>
            <a:r>
              <a:rPr lang="en-US" dirty="0"/>
              <a:t>Click Next, use the default options</a:t>
            </a:r>
          </a:p>
          <a:p>
            <a:r>
              <a:rPr lang="en-US" dirty="0"/>
              <a:t>Click finish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4EB8F-212A-4FF6-BD3E-C60318DA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Profiler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5369C-F5CC-45A7-A066-88491AD1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684" y="1409660"/>
            <a:ext cx="5629316" cy="54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94A59-9D00-41E5-84E7-F872C1BEA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E1D8C6-91E7-41F1-8EF3-487E30EB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FDED7-CF57-4505-9698-FF09B05F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1448861"/>
            <a:ext cx="9971314" cy="54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70C09F-2F17-4A0A-AC25-D05FAE8F2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Profiler examines the application and gives suggestions on what can be improved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2C859F-B67D-4542-B5BE-63C46ABC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1D296-CAF3-4962-8795-7B094637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11" y="809532"/>
            <a:ext cx="5459360" cy="52389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C4E88-3ED8-442B-8770-FEB49A15DBE9}"/>
              </a:ext>
            </a:extLst>
          </p:cNvPr>
          <p:cNvSpPr/>
          <p:nvPr/>
        </p:nvSpPr>
        <p:spPr>
          <a:xfrm>
            <a:off x="838199" y="6183404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https://docs.nvidia.com/cuda/archive/9.2/profiler-users-guide/index.html#analysis-view</a:t>
            </a:r>
          </a:p>
        </p:txBody>
      </p:sp>
    </p:spTree>
    <p:extLst>
      <p:ext uri="{BB962C8B-B14F-4D97-AF65-F5344CB8AC3E}">
        <p14:creationId xmlns:p14="http://schemas.microsoft.com/office/powerpoint/2010/main" val="23231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D7410-A41E-43B1-A942-DC97E7012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F14841-ECBF-4F60-8BA4-E34EB6C5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GPU Usage -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8DDC9-259E-4581-82F4-831B3058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6" y="1484583"/>
            <a:ext cx="11469573" cy="53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4A597FA-9A68-4E0E-8DC3-F4FF4902B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C4E929-60A4-4FEC-80A4-1EC5DE9DE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Legacy Tools</a:t>
            </a:r>
            <a:br>
              <a:rPr lang="en-US" dirty="0"/>
            </a:br>
            <a:r>
              <a:rPr lang="en-US" dirty="0" err="1"/>
              <a:t>Nsight</a:t>
            </a:r>
            <a:r>
              <a:rPr lang="en-US" dirty="0"/>
              <a:t> and NVVP</a:t>
            </a:r>
          </a:p>
        </p:txBody>
      </p:sp>
    </p:spTree>
    <p:extLst>
      <p:ext uri="{BB962C8B-B14F-4D97-AF65-F5344CB8AC3E}">
        <p14:creationId xmlns:p14="http://schemas.microsoft.com/office/powerpoint/2010/main" val="7875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16EBC2-6A15-414F-BAC8-0B55F82B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GPU Usage, individual kernel can be analyzed.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E14E-63F1-4EDC-B079-4C6B1076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675AF-1432-439E-8403-ED73B8FAB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4"/>
          <a:stretch/>
        </p:blipFill>
        <p:spPr>
          <a:xfrm>
            <a:off x="-36368" y="2603088"/>
            <a:ext cx="12192000" cy="4254912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979EC1D4-F3BC-4CB2-A901-57A48B3D0029}"/>
              </a:ext>
            </a:extLst>
          </p:cNvPr>
          <p:cNvSpPr/>
          <p:nvPr/>
        </p:nvSpPr>
        <p:spPr>
          <a:xfrm>
            <a:off x="7148946" y="4826000"/>
            <a:ext cx="3881004" cy="1485900"/>
          </a:xfrm>
          <a:prstGeom prst="borderCallout1">
            <a:avLst>
              <a:gd name="adj1" fmla="val 18750"/>
              <a:gd name="adj2" fmla="val -8333"/>
              <a:gd name="adj3" fmla="val -24563"/>
              <a:gd name="adj4" fmla="val -98440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Kernels with higher rank score (higher in the list)</a:t>
            </a:r>
          </a:p>
          <a:p>
            <a:pPr algn="ctr"/>
            <a:r>
              <a:rPr lang="en-US" b="1" dirty="0"/>
              <a:t>can be more optimized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660185-32BE-4CC2-844A-177D0B5C04BA}"/>
              </a:ext>
            </a:extLst>
          </p:cNvPr>
          <p:cNvSpPr/>
          <p:nvPr/>
        </p:nvSpPr>
        <p:spPr>
          <a:xfrm>
            <a:off x="2966604" y="3288722"/>
            <a:ext cx="498764" cy="1278082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3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87DD28-0E9C-46D8-A08B-66B5403B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803"/>
            <a:ext cx="12192000" cy="432919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16EBC2-6A15-414F-BAC8-0B55F82B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analysis produces compute and other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E14E-63F1-4EDC-B079-4C6B1076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Kernel Analysis - Results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979EC1D4-F3BC-4CB2-A901-57A48B3D0029}"/>
              </a:ext>
            </a:extLst>
          </p:cNvPr>
          <p:cNvSpPr/>
          <p:nvPr/>
        </p:nvSpPr>
        <p:spPr>
          <a:xfrm>
            <a:off x="3122468" y="6047509"/>
            <a:ext cx="3281795" cy="758536"/>
          </a:xfrm>
          <a:prstGeom prst="borderCallout1">
            <a:avLst>
              <a:gd name="adj1" fmla="val 18750"/>
              <a:gd name="adj2" fmla="val -8333"/>
              <a:gd name="adj3" fmla="val -109936"/>
              <a:gd name="adj4" fmla="val -33492"/>
            </a:avLst>
          </a:prstGeom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Can run additional, more specific analysis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660185-32BE-4CC2-844A-177D0B5C04BA}"/>
              </a:ext>
            </a:extLst>
          </p:cNvPr>
          <p:cNvSpPr/>
          <p:nvPr/>
        </p:nvSpPr>
        <p:spPr>
          <a:xfrm>
            <a:off x="140277" y="3938155"/>
            <a:ext cx="2919845" cy="1288472"/>
          </a:xfrm>
          <a:prstGeom prst="ellipse">
            <a:avLst/>
          </a:prstGeom>
          <a:noFill/>
          <a:ln w="38100">
            <a:solidFill>
              <a:srgbClr val="FFBC0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0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C9D34-7284-4DCD-BDEF-3FA6CBF6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3" y="1262115"/>
            <a:ext cx="10328174" cy="55958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E14E-63F1-4EDC-B079-4C6B1076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Bandwidth Analysis - Results</a:t>
            </a:r>
          </a:p>
        </p:txBody>
      </p:sp>
    </p:spTree>
    <p:extLst>
      <p:ext uri="{BB962C8B-B14F-4D97-AF65-F5344CB8AC3E}">
        <p14:creationId xmlns:p14="http://schemas.microsoft.com/office/powerpoint/2010/main" val="8230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C9D34-7284-4DCD-BDEF-3FA6CBF6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3" y="1262115"/>
            <a:ext cx="10328174" cy="55958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E14E-63F1-4EDC-B079-4C6B1076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Bandwidth Analysis - Results</a:t>
            </a:r>
          </a:p>
        </p:txBody>
      </p:sp>
    </p:spTree>
    <p:extLst>
      <p:ext uri="{BB962C8B-B14F-4D97-AF65-F5344CB8AC3E}">
        <p14:creationId xmlns:p14="http://schemas.microsoft.com/office/powerpoint/2010/main" val="29170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CB8B37-6E73-4A3F-A0B0-1459BBA37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D72A3C-ABFF-459C-8479-D08ADFB2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Analysis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25FE5-6C35-4937-8B58-382D3B61F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70" y="1383702"/>
            <a:ext cx="10094059" cy="54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7D8811-0244-4E0A-8A4A-163FD1169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FFEB7F-E298-4663-B350-1D6930A8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Analysis -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71860-60AA-4EAD-B3F4-77F18823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04" y="1616650"/>
            <a:ext cx="9687791" cy="52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1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F4EFA-22D1-4FDF-B139-9FFB23A1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F0C0EE-AEF4-456A-B34A-83A39FB5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and rerun other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ED611-2CBF-4EB3-849A-9776C1A2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146" y="1773815"/>
            <a:ext cx="6886377" cy="493948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37E2532A-6759-4C75-9B7B-2927D0AF0D47}"/>
              </a:ext>
            </a:extLst>
          </p:cNvPr>
          <p:cNvSpPr/>
          <p:nvPr/>
        </p:nvSpPr>
        <p:spPr>
          <a:xfrm>
            <a:off x="306198" y="4243555"/>
            <a:ext cx="3912177" cy="2130136"/>
          </a:xfrm>
          <a:prstGeom prst="borderCallout1">
            <a:avLst>
              <a:gd name="adj1" fmla="val 48506"/>
              <a:gd name="adj2" fmla="val 99502"/>
              <a:gd name="adj3" fmla="val -30427"/>
              <a:gd name="adj4" fmla="val 126873"/>
            </a:avLst>
          </a:prstGeom>
          <a:solidFill>
            <a:srgbClr val="FFBC02"/>
          </a:solidFill>
          <a:ln w="38100">
            <a:solidFill>
              <a:srgbClr val="FFBC0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Click on any tab to go back and run other analysis</a:t>
            </a:r>
          </a:p>
        </p:txBody>
      </p:sp>
    </p:spTree>
    <p:extLst>
      <p:ext uri="{BB962C8B-B14F-4D97-AF65-F5344CB8AC3E}">
        <p14:creationId xmlns:p14="http://schemas.microsoft.com/office/powerpoint/2010/main" val="38343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44D30A-D9FA-45BF-A68C-9316089B7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5173" cy="4351338"/>
          </a:xfrm>
        </p:spPr>
        <p:txBody>
          <a:bodyPr/>
          <a:lstStyle/>
          <a:p>
            <a:r>
              <a:rPr lang="en-US" dirty="0"/>
              <a:t>Gives more low-level information that a developer can review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62084-F4CD-4D6A-9A01-A85B3CE8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6A162-8CA6-4076-A6C8-139B9C8A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14" y="2111941"/>
            <a:ext cx="5988626" cy="39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6D036-23A0-4AE3-AA3B-CCC2BA4FD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E50318-46A8-4556-B782-CA895F6A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A7C3D-BBA3-4D09-8E46-70C15E97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4392103"/>
            <a:ext cx="11407486" cy="233832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B3946E23-0E56-4075-ADAE-70BC9710956B}"/>
              </a:ext>
            </a:extLst>
          </p:cNvPr>
          <p:cNvSpPr/>
          <p:nvPr/>
        </p:nvSpPr>
        <p:spPr>
          <a:xfrm>
            <a:off x="6826493" y="1976328"/>
            <a:ext cx="3912177" cy="2130136"/>
          </a:xfrm>
          <a:prstGeom prst="borderCallout1">
            <a:avLst>
              <a:gd name="adj1" fmla="val 49238"/>
              <a:gd name="adj2" fmla="val -365"/>
              <a:gd name="adj3" fmla="val 134695"/>
              <a:gd name="adj4" fmla="val -53871"/>
            </a:avLst>
          </a:prstGeom>
          <a:solidFill>
            <a:srgbClr val="FFBC02"/>
          </a:solidFill>
          <a:ln w="38100">
            <a:solidFill>
              <a:srgbClr val="FFBC0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Click a kernel on the timeline to see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8465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4ECD8-F0D3-4AC9-B927-842FA3BBE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1B942A-7573-466E-9DE3-B3FC5D87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Analysis -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8ADF0-A70A-4F66-9DB0-F8BF5175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245"/>
            <a:ext cx="12192000" cy="461775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852C05EA-DA28-46BA-AE95-E7B281ED1BD8}"/>
              </a:ext>
            </a:extLst>
          </p:cNvPr>
          <p:cNvSpPr/>
          <p:nvPr/>
        </p:nvSpPr>
        <p:spPr>
          <a:xfrm>
            <a:off x="5486066" y="1812235"/>
            <a:ext cx="3912177" cy="360541"/>
          </a:xfrm>
          <a:prstGeom prst="borderCallout1">
            <a:avLst>
              <a:gd name="adj1" fmla="val 49238"/>
              <a:gd name="adj2" fmla="val -365"/>
              <a:gd name="adj3" fmla="val 277356"/>
              <a:gd name="adj4" fmla="val -31029"/>
            </a:avLst>
          </a:prstGeom>
          <a:solidFill>
            <a:srgbClr val="FFBC02"/>
          </a:solidFill>
          <a:ln w="38100">
            <a:solidFill>
              <a:srgbClr val="FFBC0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May need to click “Run Analysis”</a:t>
            </a:r>
          </a:p>
        </p:txBody>
      </p:sp>
    </p:spTree>
    <p:extLst>
      <p:ext uri="{BB962C8B-B14F-4D97-AF65-F5344CB8AC3E}">
        <p14:creationId xmlns:p14="http://schemas.microsoft.com/office/powerpoint/2010/main" val="21229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B6C344-4DF9-4105-A12D-F4990FE0E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 err="1"/>
              <a:t>Nsight</a:t>
            </a:r>
            <a:r>
              <a:rPr lang="en-US" dirty="0"/>
              <a:t> Profiler</a:t>
            </a:r>
          </a:p>
          <a:p>
            <a:r>
              <a:rPr lang="en-US" dirty="0"/>
              <a:t>NVIDIA Visual Profiler(NVVP)</a:t>
            </a:r>
          </a:p>
          <a:p>
            <a:pPr lvl="1"/>
            <a:r>
              <a:rPr lang="en-US" dirty="0"/>
              <a:t>NVVP and </a:t>
            </a:r>
            <a:r>
              <a:rPr lang="en-US" dirty="0" err="1"/>
              <a:t>nvprof</a:t>
            </a:r>
            <a:r>
              <a:rPr lang="en-US" dirty="0"/>
              <a:t> have been deprecated as of CUDA 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2C43BC-78D3-45CE-A7ED-4BA8CE98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Profiling Tools</a:t>
            </a:r>
          </a:p>
        </p:txBody>
      </p:sp>
    </p:spTree>
    <p:extLst>
      <p:ext uri="{BB962C8B-B14F-4D97-AF65-F5344CB8AC3E}">
        <p14:creationId xmlns:p14="http://schemas.microsoft.com/office/powerpoint/2010/main" val="7958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2E6C8E-F998-4E9B-9F6E-10292BB5D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27101D-A1C1-4546-86C8-7D879E43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Unguided Analysis -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1334E-D6AD-442F-B204-0CC7C88B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215"/>
            <a:ext cx="12192000" cy="51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4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99E3C-B4ED-43D0-99FD-86E23FBA7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15D530-51F8-4813-B9F6-4EF90546C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Unquided</a:t>
            </a:r>
            <a:r>
              <a:rPr lang="en-US" dirty="0"/>
              <a:t> Analysis - Kernels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23ED2-7333-4103-B247-A2FE3629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215"/>
            <a:ext cx="12192000" cy="512578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2BDA18E2-A052-42A6-9C42-F5A66DD0A353}"/>
              </a:ext>
            </a:extLst>
          </p:cNvPr>
          <p:cNvSpPr/>
          <p:nvPr/>
        </p:nvSpPr>
        <p:spPr>
          <a:xfrm>
            <a:off x="3516988" y="5637067"/>
            <a:ext cx="3912177" cy="1171033"/>
          </a:xfrm>
          <a:prstGeom prst="borderCallout1">
            <a:avLst>
              <a:gd name="adj1" fmla="val 49726"/>
              <a:gd name="adj2" fmla="val 102424"/>
              <a:gd name="adj3" fmla="val -30653"/>
              <a:gd name="adj4" fmla="val 117974"/>
            </a:avLst>
          </a:prstGeom>
          <a:solidFill>
            <a:srgbClr val="FFBC02"/>
          </a:solidFill>
          <a:ln w="38100">
            <a:solidFill>
              <a:srgbClr val="FFBC0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Offending instruction</a:t>
            </a:r>
          </a:p>
          <a:p>
            <a:pPr algn="ctr"/>
            <a:r>
              <a:rPr lang="en-US" sz="2000" b="1" dirty="0">
                <a:highlight>
                  <a:srgbClr val="FF0000"/>
                </a:highlight>
                <a:latin typeface="Consolas" panose="020B0609020204030204" pitchFamily="49" charset="0"/>
              </a:rPr>
              <a:t>LDS.U.32 R0 [R0]</a:t>
            </a:r>
          </a:p>
          <a:p>
            <a:pPr algn="ctr"/>
            <a:r>
              <a:rPr lang="en-US" sz="2000" b="1" dirty="0"/>
              <a:t>Assembly instructions!!!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99217-306F-4652-8C5F-550E3C3A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7279"/>
            <a:ext cx="7564582" cy="837301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98827-1A96-4412-AB7F-C0B6AFEA6451}"/>
              </a:ext>
            </a:extLst>
          </p:cNvPr>
          <p:cNvCxnSpPr/>
          <p:nvPr/>
        </p:nvCxnSpPr>
        <p:spPr>
          <a:xfrm>
            <a:off x="5974773" y="2275609"/>
            <a:ext cx="0" cy="2270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0F63A6-D6AC-4A30-9DBE-6629FFBA2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1D717-E2D8-44A5-B908-1B9FA426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adding </a:t>
            </a:r>
            <a:r>
              <a:rPr lang="en-US" dirty="0">
                <a:latin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</a:rPr>
              <a:t>lineinfo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EA617-3F24-464C-A190-E228D484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59" y="1366427"/>
            <a:ext cx="10789227" cy="54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4A597FA-9A68-4E0E-8DC3-F4FF4902B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C4E929-60A4-4FEC-80A4-1EC5DE9DE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12610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Next-Gen Tools</a:t>
            </a:r>
            <a:br>
              <a:rPr lang="en-US" dirty="0"/>
            </a:br>
            <a:r>
              <a:rPr lang="en-US" dirty="0" err="1"/>
              <a:t>Nsight</a:t>
            </a:r>
            <a:r>
              <a:rPr lang="en-US" dirty="0"/>
              <a:t> and </a:t>
            </a:r>
            <a:r>
              <a:rPr lang="en-US" dirty="0" err="1"/>
              <a:t>Nsight</a:t>
            </a:r>
            <a:r>
              <a:rPr lang="en-US" dirty="0"/>
              <a:t> Compute</a:t>
            </a:r>
          </a:p>
        </p:txBody>
      </p:sp>
    </p:spTree>
    <p:extLst>
      <p:ext uri="{BB962C8B-B14F-4D97-AF65-F5344CB8AC3E}">
        <p14:creationId xmlns:p14="http://schemas.microsoft.com/office/powerpoint/2010/main" val="20641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AA8BAA-8388-4436-8A34-E1F94ABE5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err="1"/>
              <a:t>Nsight</a:t>
            </a:r>
            <a:r>
              <a:rPr lang="en-US" dirty="0"/>
              <a:t> Compute is a standalone tool by itself</a:t>
            </a:r>
          </a:p>
          <a:p>
            <a:r>
              <a:rPr lang="en-US" dirty="0" err="1"/>
              <a:t>Nsight</a:t>
            </a:r>
            <a:r>
              <a:rPr lang="en-US" dirty="0"/>
              <a:t> for Visual Studio + </a:t>
            </a:r>
            <a:r>
              <a:rPr lang="en-US" dirty="0" err="1"/>
              <a:t>Nsight</a:t>
            </a:r>
            <a:r>
              <a:rPr lang="en-US" dirty="0"/>
              <a:t> Compute</a:t>
            </a:r>
          </a:p>
          <a:p>
            <a:pPr lvl="1"/>
            <a:r>
              <a:rPr lang="en-US" dirty="0" err="1"/>
              <a:t>Nsight</a:t>
            </a:r>
            <a:r>
              <a:rPr lang="en-US" dirty="0"/>
              <a:t> can run </a:t>
            </a:r>
            <a:r>
              <a:rPr lang="en-US" dirty="0" err="1"/>
              <a:t>Nsight</a:t>
            </a:r>
            <a:r>
              <a:rPr lang="en-US" dirty="0"/>
              <a:t> Compute in the background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Nsight</a:t>
            </a:r>
            <a:r>
              <a:rPr lang="en-US" dirty="0"/>
              <a:t> for Visual Studio Documentation: </a:t>
            </a:r>
            <a:r>
              <a:rPr lang="en-US" dirty="0">
                <a:hlinkClick r:id="rId2"/>
              </a:rPr>
              <a:t>http://docs.nvidia.com/nsight-visual-studio-edition/Nsight_Visual_Studio_Edition_User_Guide.htm</a:t>
            </a:r>
            <a:endParaRPr lang="en-US" dirty="0"/>
          </a:p>
          <a:p>
            <a:r>
              <a:rPr lang="en-US" dirty="0" err="1"/>
              <a:t>Nsight</a:t>
            </a:r>
            <a:r>
              <a:rPr lang="en-US" dirty="0"/>
              <a:t> Compute Documentation: </a:t>
            </a:r>
            <a:r>
              <a:rPr lang="en-US" dirty="0">
                <a:hlinkClick r:id="rId3"/>
              </a:rPr>
              <a:t>https://docs.nvidia.com/nsight-compute/NsightCompute/index.html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B552-005E-468E-B88D-9E0EF458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 Profiling Tools</a:t>
            </a:r>
          </a:p>
        </p:txBody>
      </p:sp>
    </p:spTree>
    <p:extLst>
      <p:ext uri="{BB962C8B-B14F-4D97-AF65-F5344CB8AC3E}">
        <p14:creationId xmlns:p14="http://schemas.microsoft.com/office/powerpoint/2010/main" val="107955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AE8564-6FDB-45FF-97EC-DABDECBB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31727" cy="4351338"/>
          </a:xfrm>
        </p:spPr>
        <p:txBody>
          <a:bodyPr/>
          <a:lstStyle/>
          <a:p>
            <a:r>
              <a:rPr lang="en-US" dirty="0" err="1"/>
              <a:t>Nsight</a:t>
            </a:r>
            <a:r>
              <a:rPr lang="en-US" dirty="0"/>
              <a:t> -&gt; Start Performance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6D376-4962-427D-B841-2D5876B3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Nsight</a:t>
            </a:r>
            <a:r>
              <a:rPr lang="en-US" dirty="0"/>
              <a:t> 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4D53D-D056-470E-8C1F-7AA76C78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88" y="2457418"/>
            <a:ext cx="6472285" cy="44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91DD6-BE31-4A7A-BBF2-E85330C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6D7A8-E358-40F7-9347-88E4C6C5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93" y="315912"/>
            <a:ext cx="11424981" cy="6176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https://docs.nvidia.com/nsight-visual-studio-edition/Nsight_Visual_Studio_Edition_User_Guide.htm#Activity_Document.htm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204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91DD6-BE31-4A7A-BBF2-E85330C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https://docs.nvidia.com/nsight-visual-studio-edition/Nsight_Visual_Studio_Edition_User_Guide.htm#Activity_Document.htm</a:t>
            </a:r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44A5D-C32E-4C99-98D9-6C83FEF8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464"/>
            <a:ext cx="12192000" cy="536107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9136A5-E1A6-45C8-977D-2296B19C8345}"/>
              </a:ext>
            </a:extLst>
          </p:cNvPr>
          <p:cNvSpPr/>
          <p:nvPr/>
        </p:nvSpPr>
        <p:spPr>
          <a:xfrm>
            <a:off x="85280" y="4444408"/>
            <a:ext cx="4539883" cy="297713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9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91DD6-BE31-4A7A-BBF2-E85330C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https://docs.nvidia.com/nsight-visual-studio-edition/Nsight_Visual_Studio_Edition_User_Guide.htm#Activity_Document.htm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88B4A-CF9D-4780-8C4C-C7DB57D4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016"/>
            <a:ext cx="12192000" cy="626996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976A90-F945-4E14-9D88-E299E9627B39}"/>
              </a:ext>
            </a:extLst>
          </p:cNvPr>
          <p:cNvSpPr/>
          <p:nvPr/>
        </p:nvSpPr>
        <p:spPr>
          <a:xfrm>
            <a:off x="85280" y="2264735"/>
            <a:ext cx="4018887" cy="1573618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78FE95-7E14-470E-9B4F-1DDE3E3FE6F2}"/>
              </a:ext>
            </a:extLst>
          </p:cNvPr>
          <p:cNvSpPr/>
          <p:nvPr/>
        </p:nvSpPr>
        <p:spPr>
          <a:xfrm>
            <a:off x="1300936" y="5263116"/>
            <a:ext cx="1197716" cy="1229759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7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91DD6-BE31-4A7A-BBF2-E85330C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0CA53-8DE7-428E-AC41-BF53F68E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A2CE7C-211D-48BF-A15B-D26AB814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05720"/>
          </a:xfrm>
          <a:prstGeom prst="rect">
            <a:avLst/>
          </a:prstGeom>
          <a:noFill/>
        </p:spPr>
      </p:pic>
      <p:sp>
        <p:nvSpPr>
          <p:cNvPr id="698" name="Shape 698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Nsight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Profiler</a:t>
            </a:r>
            <a:endParaRPr lang="e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EBB9D-D646-4987-9E7A-DCECAFA0E7AE}"/>
              </a:ext>
            </a:extLst>
          </p:cNvPr>
          <p:cNvSpPr/>
          <p:nvPr/>
        </p:nvSpPr>
        <p:spPr>
          <a:xfrm>
            <a:off x="0" y="659639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https://docs.nvidia.com/nsight-visual-studio-edition/Nsight_Visual_Studio_Edition_User_Guide.htm#Analysis_Tools_Overview.htm%3FTocPath%3DAnalysis%2520Tools%7C_____0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2971562"/>
      </p:ext>
    </p:extLst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91DD6-BE31-4A7A-BBF2-E85330C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0CA53-8DE7-428E-AC41-BF53F68E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27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D35BF-59E3-418A-A2A7-61BB4C5A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95" y="1446152"/>
            <a:ext cx="2753109" cy="2029108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61B79E-FB12-415B-BD67-037AFB1FD44A}"/>
              </a:ext>
            </a:extLst>
          </p:cNvPr>
          <p:cNvCxnSpPr>
            <a:endCxn id="4" idx="0"/>
          </p:cNvCxnSpPr>
          <p:nvPr/>
        </p:nvCxnSpPr>
        <p:spPr>
          <a:xfrm>
            <a:off x="691116" y="597511"/>
            <a:ext cx="1130234" cy="848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BC2B0C-F8EE-481D-9B15-C3E6D2FCAD25}"/>
              </a:ext>
            </a:extLst>
          </p:cNvPr>
          <p:cNvSpPr/>
          <p:nvPr/>
        </p:nvSpPr>
        <p:spPr>
          <a:xfrm>
            <a:off x="1" y="365125"/>
            <a:ext cx="946298" cy="232386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3B7579-828E-4CDB-9B56-80287B4DB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225" y="1446152"/>
            <a:ext cx="4850061" cy="2029108"/>
          </a:xfrm>
          <a:prstGeom prst="rect">
            <a:avLst/>
          </a:pr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BBBAE9-7090-4D84-8EA3-425515D6033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910834" y="597511"/>
            <a:ext cx="1210692" cy="8009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A19CFD-D6CE-438D-B855-512E3C0ED704}"/>
              </a:ext>
            </a:extLst>
          </p:cNvPr>
          <p:cNvSpPr/>
          <p:nvPr/>
        </p:nvSpPr>
        <p:spPr>
          <a:xfrm>
            <a:off x="2036477" y="386022"/>
            <a:ext cx="1748713" cy="211489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D49FB5-9451-4BC4-AF4A-10A174F87032}"/>
              </a:ext>
            </a:extLst>
          </p:cNvPr>
          <p:cNvSpPr/>
          <p:nvPr/>
        </p:nvSpPr>
        <p:spPr>
          <a:xfrm>
            <a:off x="11353800" y="365125"/>
            <a:ext cx="838199" cy="232386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585892-AC78-4BBA-821C-63B71755E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844" y="1398504"/>
            <a:ext cx="2198277" cy="20323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BCEBC4-27E9-4773-8237-1F1AFB80D870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0500983" y="597511"/>
            <a:ext cx="1271917" cy="8009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45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85FD98-3A80-4E2D-A5A6-072591905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3"/>
          <a:stretch/>
        </p:blipFill>
        <p:spPr>
          <a:xfrm>
            <a:off x="0" y="634202"/>
            <a:ext cx="12192000" cy="58588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8C3197-7302-49E2-A4F6-E90EEB7E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Page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93CC3-6A13-45BA-BC60-24664BFA2915}"/>
              </a:ext>
            </a:extLst>
          </p:cNvPr>
          <p:cNvSpPr/>
          <p:nvPr/>
        </p:nvSpPr>
        <p:spPr>
          <a:xfrm>
            <a:off x="581026" y="6493073"/>
            <a:ext cx="11277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https://docs.nvidia.com/nsight-compute/NsightCompute/index.html#profiler-report-session-page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229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C3197-7302-49E2-A4F6-E90EEB7E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CDC16-DCC2-4370-B9F0-271F4C031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27"/>
          <a:stretch/>
        </p:blipFill>
        <p:spPr>
          <a:xfrm>
            <a:off x="0" y="1615676"/>
            <a:ext cx="12192000" cy="4728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3C5BFE-6379-4C5B-B7CB-FA4044D1AC68}"/>
              </a:ext>
            </a:extLst>
          </p:cNvPr>
          <p:cNvSpPr/>
          <p:nvPr/>
        </p:nvSpPr>
        <p:spPr>
          <a:xfrm>
            <a:off x="581026" y="6493073"/>
            <a:ext cx="11277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https://docs.nvidia.com/nsight-compute/NsightCompute/index.html#profiler-report-summary-page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239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C3197-7302-49E2-A4F6-E90EEB7E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Raw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C5BFE-6379-4C5B-B7CB-FA4044D1AC68}"/>
              </a:ext>
            </a:extLst>
          </p:cNvPr>
          <p:cNvSpPr/>
          <p:nvPr/>
        </p:nvSpPr>
        <p:spPr>
          <a:xfrm>
            <a:off x="581026" y="6493073"/>
            <a:ext cx="11277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https://docs.nvidia.com/nsight-compute/NsightCompute/index.html#profiler-report-raw-page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BF7D3-FFDA-4B41-8463-6602E25D5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66"/>
          <a:stretch/>
        </p:blipFill>
        <p:spPr>
          <a:xfrm>
            <a:off x="0" y="1238048"/>
            <a:ext cx="12192000" cy="52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91DD6-BE31-4A7A-BBF2-E85330C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2E3217-00C6-4BC2-9AB4-0B961606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27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5BD1CE-061E-4AC4-AF55-6FC14CB52801}"/>
              </a:ext>
            </a:extLst>
          </p:cNvPr>
          <p:cNvSpPr/>
          <p:nvPr/>
        </p:nvSpPr>
        <p:spPr>
          <a:xfrm>
            <a:off x="606878" y="6216760"/>
            <a:ext cx="10392589" cy="338554"/>
          </a:xfrm>
          <a:prstGeom prst="rect">
            <a:avLst/>
          </a:prstGeom>
          <a:solidFill>
            <a:srgbClr val="FFBC02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Sections Doc: </a:t>
            </a:r>
            <a:r>
              <a:rPr lang="en-US" sz="1600" dirty="0">
                <a:hlinkClick r:id="rId4"/>
              </a:rPr>
              <a:t>https://docs.nvidia.com/nsight-compute/NsightCompute/index.html#sections-and-rules</a:t>
            </a:r>
            <a:r>
              <a:rPr lang="en-US" sz="1600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E560EB-B8A6-4DC9-96D4-F740D11FCC41}"/>
              </a:ext>
            </a:extLst>
          </p:cNvPr>
          <p:cNvSpPr/>
          <p:nvPr/>
        </p:nvSpPr>
        <p:spPr>
          <a:xfrm>
            <a:off x="7903028" y="41959"/>
            <a:ext cx="2962671" cy="646331"/>
          </a:xfrm>
          <a:prstGeom prst="rect">
            <a:avLst/>
          </a:prstGeom>
          <a:solidFill>
            <a:srgbClr val="FFBC02"/>
          </a:solidFill>
        </p:spPr>
        <p:txBody>
          <a:bodyPr wrap="none">
            <a:spAutoFit/>
          </a:bodyPr>
          <a:lstStyle/>
          <a:p>
            <a:r>
              <a:rPr lang="en-US" sz="3600" b="1" dirty="0"/>
              <a:t>Details Page</a:t>
            </a:r>
          </a:p>
        </p:txBody>
      </p:sp>
    </p:spTree>
    <p:extLst>
      <p:ext uri="{BB962C8B-B14F-4D97-AF65-F5344CB8AC3E}">
        <p14:creationId xmlns:p14="http://schemas.microsoft.com/office/powerpoint/2010/main" val="358267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91DD6-BE31-4A7A-BBF2-E85330C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1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 Workload Analysis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62EF4-2B86-4957-B773-06DB97CF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690"/>
            <a:ext cx="12192000" cy="57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91DD6-BE31-4A7A-BBF2-E85330C9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14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Workload Analysis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7E956-64E6-40AA-8F80-1B994DA81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555"/>
          <a:stretch/>
        </p:blipFill>
        <p:spPr>
          <a:xfrm>
            <a:off x="2720163" y="908927"/>
            <a:ext cx="6751674" cy="56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976C32-7A8E-41CD-9BA9-3DDFA13C6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Statistics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D58D1-5F90-4A78-A0CD-69456A11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12192000" cy="30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4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976C32-7A8E-41CD-9BA9-3DDFA13C6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 State Statistics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E6B41D-F50E-455F-8C4B-886D2FEAE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2" b="20265"/>
          <a:stretch/>
        </p:blipFill>
        <p:spPr>
          <a:xfrm>
            <a:off x="3476760" y="1358020"/>
            <a:ext cx="5238480" cy="52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976C32-7A8E-41CD-9BA9-3DDFA13C6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CUDA Instruction Sets per Architecture:</a:t>
            </a:r>
            <a:r>
              <a:rPr lang="en-US" sz="2600" dirty="0"/>
              <a:t> </a:t>
            </a:r>
            <a:r>
              <a:rPr lang="en-US" sz="1800" dirty="0">
                <a:hlinkClick r:id="rId2"/>
              </a:rPr>
              <a:t>https://docs.nvidia.com/cuda/cuda-binary-utilities/index.html#instruction-set-ref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Statistics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672F7-BC3F-4745-86E6-E2339F0F4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540"/>
            <a:ext cx="12192000" cy="385491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39DB41-8532-47E9-BA1F-3F779E6364B0}"/>
              </a:ext>
            </a:extLst>
          </p:cNvPr>
          <p:cNvSpPr/>
          <p:nvPr/>
        </p:nvSpPr>
        <p:spPr>
          <a:xfrm>
            <a:off x="1" y="2326741"/>
            <a:ext cx="452672" cy="2752252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BB411F-F0D4-457F-B15E-47BBC1828D7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26337" y="5078993"/>
            <a:ext cx="905346" cy="823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AE8564-6FDB-45FF-97EC-DABDECBB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31727" cy="4351338"/>
          </a:xfrm>
        </p:spPr>
        <p:txBody>
          <a:bodyPr/>
          <a:lstStyle/>
          <a:p>
            <a:r>
              <a:rPr lang="en-US" dirty="0" err="1"/>
              <a:t>Nsight</a:t>
            </a:r>
            <a:r>
              <a:rPr lang="en-US" dirty="0"/>
              <a:t> -&gt; Start Performance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6D376-4962-427D-B841-2D5876B3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Nsight</a:t>
            </a:r>
            <a:r>
              <a:rPr lang="en-US" dirty="0"/>
              <a:t> Profiler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4D53D-D056-470E-8C1F-7AA76C78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88" y="2457418"/>
            <a:ext cx="6472285" cy="44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Statistics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BB0B18-8A7A-4C97-BF96-DAC98F54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292"/>
            <a:ext cx="12192000" cy="32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AEE90C-F7B0-4CCD-8E00-3560429C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Occupancy Statistics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A5E1F-05B8-449C-9E83-A0F0A8478D8B}"/>
              </a:ext>
            </a:extLst>
          </p:cNvPr>
          <p:cNvSpPr/>
          <p:nvPr/>
        </p:nvSpPr>
        <p:spPr>
          <a:xfrm>
            <a:off x="606878" y="6604084"/>
            <a:ext cx="11585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https://docs.nvidia.com/nsight-visual-studio-edition/Nsight_Visual_Studio_Edition_User_Guide.htm#Analysis_Compute_Profiler.htm</a:t>
            </a:r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FC76B-142A-4C45-8D40-1992537C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362"/>
            <a:ext cx="12192000" cy="53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4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A465D2-3DBF-41EC-9D8D-D146C654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088"/>
            <a:ext cx="12192000" cy="33838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36F41A-DA89-40D5-AE53-FD2DDAA0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9005FF-FFD4-42FC-89CF-F6DD103C53C2}"/>
              </a:ext>
            </a:extLst>
          </p:cNvPr>
          <p:cNvSpPr/>
          <p:nvPr/>
        </p:nvSpPr>
        <p:spPr>
          <a:xfrm>
            <a:off x="1981200" y="1690688"/>
            <a:ext cx="2371726" cy="214312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A5962-56C9-425C-80B6-CFEB31F4E745}"/>
              </a:ext>
            </a:extLst>
          </p:cNvPr>
          <p:cNvSpPr/>
          <p:nvPr/>
        </p:nvSpPr>
        <p:spPr>
          <a:xfrm>
            <a:off x="838200" y="6308209"/>
            <a:ext cx="9001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https://docs.nvidia.com/nsight-compute/NsightCompute/index.html#baselines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7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C3197-7302-49E2-A4F6-E90EEB7E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Source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C5BFE-6379-4C5B-B7CB-FA4044D1AC68}"/>
              </a:ext>
            </a:extLst>
          </p:cNvPr>
          <p:cNvSpPr/>
          <p:nvPr/>
        </p:nvSpPr>
        <p:spPr>
          <a:xfrm>
            <a:off x="581026" y="6493073"/>
            <a:ext cx="11277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https://docs.nvidia.com/nsight-compute/NsightCompute/index.html#profiler-report-source-page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49571D-8026-481D-980C-FF3D4BB1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100"/>
            <a:ext cx="12192000" cy="62237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023CE1-254C-40F0-9015-804604DB9727}"/>
              </a:ext>
            </a:extLst>
          </p:cNvPr>
          <p:cNvSpPr/>
          <p:nvPr/>
        </p:nvSpPr>
        <p:spPr>
          <a:xfrm>
            <a:off x="7903028" y="41959"/>
            <a:ext cx="3026791" cy="646331"/>
          </a:xfrm>
          <a:prstGeom prst="rect">
            <a:avLst/>
          </a:prstGeom>
          <a:solidFill>
            <a:srgbClr val="FFBC02"/>
          </a:solidFill>
        </p:spPr>
        <p:txBody>
          <a:bodyPr wrap="none">
            <a:spAutoFit/>
          </a:bodyPr>
          <a:lstStyle/>
          <a:p>
            <a:r>
              <a:rPr lang="en-US" sz="3600" b="1" dirty="0"/>
              <a:t>Source Page</a:t>
            </a:r>
          </a:p>
        </p:txBody>
      </p:sp>
    </p:spTree>
    <p:extLst>
      <p:ext uri="{BB962C8B-B14F-4D97-AF65-F5344CB8AC3E}">
        <p14:creationId xmlns:p14="http://schemas.microsoft.com/office/powerpoint/2010/main" val="18320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68EB78-96D9-4282-8738-ABC7BC094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b="1" dirty="0">
                <a:latin typeface="Consolas" panose="020B0609020204030204" pitchFamily="49" charset="0"/>
              </a:rPr>
              <a:t>System, Tools Extension, CUDA</a:t>
            </a:r>
            <a:r>
              <a:rPr lang="en-US" dirty="0"/>
              <a:t> in Trace Settings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C920D9-DA80-4004-B05A-11CBDFBE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</a:t>
            </a:r>
            <a:r>
              <a:rPr lang="en-US" b="1" dirty="0">
                <a:latin typeface="Consolas" panose="020B0609020204030204" pitchFamily="49" charset="0"/>
              </a:rPr>
              <a:t>Trace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4540F-6BF6-4F6A-A5E5-839BFCF58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91" y="2208558"/>
            <a:ext cx="9597217" cy="435133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A8A031-F9FF-406F-B305-AFE489EC85B9}"/>
              </a:ext>
            </a:extLst>
          </p:cNvPr>
          <p:cNvSpPr/>
          <p:nvPr/>
        </p:nvSpPr>
        <p:spPr>
          <a:xfrm>
            <a:off x="1297391" y="5238955"/>
            <a:ext cx="7647212" cy="56605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AD5101-911F-484B-93E4-74FB5B23FE2E}"/>
              </a:ext>
            </a:extLst>
          </p:cNvPr>
          <p:cNvSpPr/>
          <p:nvPr/>
        </p:nvSpPr>
        <p:spPr>
          <a:xfrm>
            <a:off x="1297391" y="2786743"/>
            <a:ext cx="7647212" cy="435427"/>
          </a:xfrm>
          <a:prstGeom prst="roundRect">
            <a:avLst/>
          </a:prstGeom>
          <a:solidFill>
            <a:srgbClr val="00B050">
              <a:alpha val="30000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C19BF5-169D-49A3-855D-1E29BED83EA0}"/>
              </a:ext>
            </a:extLst>
          </p:cNvPr>
          <p:cNvSpPr/>
          <p:nvPr/>
        </p:nvSpPr>
        <p:spPr>
          <a:xfrm>
            <a:off x="642257" y="6559896"/>
            <a:ext cx="1154974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https://docs.nvidia.com/nsight-visual-studio-edition/5.6/Nsight_Visual_Studio_Edition_User_Guide.htm#Analysis_Trace_Settings.htm%3FTocPath%3DAnalysis%2520Tools%7C_____3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455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tion level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lumMod val="20000"/>
                  <a:lumOff val="8000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level design" id="{00E2FDB5-77A3-416C-8232-A2B8AB0B9A01}" vid="{6E3E8A63-E899-4F92-AFE5-C80B3CCFC0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63AA760-FEA7-44E2-BB85-0893DB8CD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design slides (Level design)</Template>
  <TotalTime>0</TotalTime>
  <Words>2857</Words>
  <Application>Microsoft Office PowerPoint</Application>
  <PresentationFormat>Widescreen</PresentationFormat>
  <Paragraphs>261</Paragraphs>
  <Slides>83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Century Gothic</vt:lpstr>
      <vt:lpstr>Consolas</vt:lpstr>
      <vt:lpstr>Times New Roman</vt:lpstr>
      <vt:lpstr>Wingdings</vt:lpstr>
      <vt:lpstr>Presentation level design</vt:lpstr>
      <vt:lpstr>CIS 565 CUDA Performance Lab Profiling</vt:lpstr>
      <vt:lpstr>Nsight Legacy vs Next-Gen</vt:lpstr>
      <vt:lpstr>PowerPoint Presentation</vt:lpstr>
      <vt:lpstr>Update NVIDIA Settings</vt:lpstr>
      <vt:lpstr>Legacy Tools Nsight and NVVP</vt:lpstr>
      <vt:lpstr>Legacy Profiling Tools</vt:lpstr>
      <vt:lpstr>Nsight Profiler</vt:lpstr>
      <vt:lpstr>Running Nsight Profiler</vt:lpstr>
      <vt:lpstr>Let’s start with Trace Application</vt:lpstr>
      <vt:lpstr>Let’s start with Trace Application</vt:lpstr>
      <vt:lpstr>Produces a report</vt:lpstr>
      <vt:lpstr>Produces a report</vt:lpstr>
      <vt:lpstr>Timeline</vt:lpstr>
      <vt:lpstr>In Timeline, you can:</vt:lpstr>
      <vt:lpstr>CUDA Summary</vt:lpstr>
      <vt:lpstr>CUDA Launch Summary (Kernels - Grouped)</vt:lpstr>
      <vt:lpstr>CUDA Launches (Kernels – by invocation)</vt:lpstr>
      <vt:lpstr>CUDA Memory Copies</vt:lpstr>
      <vt:lpstr>CUDA Runtime API Calls</vt:lpstr>
      <vt:lpstr>Let’s Profile CUDA Application</vt:lpstr>
      <vt:lpstr>Produces a report</vt:lpstr>
      <vt:lpstr>Produces a report</vt:lpstr>
      <vt:lpstr>CUDA Launches</vt:lpstr>
      <vt:lpstr>CUDA Launches – Occupancy Data</vt:lpstr>
      <vt:lpstr>CUDA Launches – Occupancy Graph</vt:lpstr>
      <vt:lpstr>CUDA Launches – Instruction Statistics</vt:lpstr>
      <vt:lpstr>CUDA Launches – Issue Eficiency</vt:lpstr>
      <vt:lpstr>Let’s Profile CUDA Application</vt:lpstr>
      <vt:lpstr>CUDA Launches</vt:lpstr>
      <vt:lpstr>CUDA Launches</vt:lpstr>
      <vt:lpstr>CUDA Launches – Branch Statistics</vt:lpstr>
      <vt:lpstr>CUDA Launches – Achieved FLOPS/IOPS</vt:lpstr>
      <vt:lpstr>CUDA Launches – Pipe Utilization</vt:lpstr>
      <vt:lpstr>CUDA Launches – Memory Statistics</vt:lpstr>
      <vt:lpstr>CUDA Source View</vt:lpstr>
      <vt:lpstr>CUDA Source View</vt:lpstr>
      <vt:lpstr>CUDA Source View</vt:lpstr>
      <vt:lpstr>CUDA Source View</vt:lpstr>
      <vt:lpstr>CUDA Source View</vt:lpstr>
      <vt:lpstr>CUDA Source View</vt:lpstr>
      <vt:lpstr>CUDA Source View - Instruction Count</vt:lpstr>
      <vt:lpstr>CUDA Source View – Divergent Branch</vt:lpstr>
      <vt:lpstr>CUDA Source View – Memory Tranx</vt:lpstr>
      <vt:lpstr>Visual Profiler</vt:lpstr>
      <vt:lpstr>Visual Profiler</vt:lpstr>
      <vt:lpstr>Starting the Profiler</vt:lpstr>
      <vt:lpstr>Timeline</vt:lpstr>
      <vt:lpstr>Guided Analysis</vt:lpstr>
      <vt:lpstr>Examine GPU Usage - Results</vt:lpstr>
      <vt:lpstr>Guided Analysis</vt:lpstr>
      <vt:lpstr>Perform Kernel Analysis - Results</vt:lpstr>
      <vt:lpstr>Memory Bandwidth Analysis - Results</vt:lpstr>
      <vt:lpstr>Memory Bandwidth Analysis - Results</vt:lpstr>
      <vt:lpstr>Compute Analysis Results</vt:lpstr>
      <vt:lpstr>Latency Analysis - Results</vt:lpstr>
      <vt:lpstr>Go back and rerun other analysis</vt:lpstr>
      <vt:lpstr>Unguided Analysis</vt:lpstr>
      <vt:lpstr>Unguided Analysis</vt:lpstr>
      <vt:lpstr>Unguided Analysis - Kernels</vt:lpstr>
      <vt:lpstr>Unguided Analysis - Kernels</vt:lpstr>
      <vt:lpstr>Unquided Analysis - Kernels</vt:lpstr>
      <vt:lpstr>After adding -lineinfo</vt:lpstr>
      <vt:lpstr>Next-Gen Tools Nsight and Nsight Compute</vt:lpstr>
      <vt:lpstr>Next-Gen Profiling Tools</vt:lpstr>
      <vt:lpstr>Running Nsight Profiler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Page </vt:lpstr>
      <vt:lpstr>Summary Page</vt:lpstr>
      <vt:lpstr>Raw Page</vt:lpstr>
      <vt:lpstr>PowerPoint Presentation</vt:lpstr>
      <vt:lpstr>Compute Workload Analysis </vt:lpstr>
      <vt:lpstr>Memory Workload Analysis </vt:lpstr>
      <vt:lpstr>Scheduler Statistics</vt:lpstr>
      <vt:lpstr>Warp State Statistics</vt:lpstr>
      <vt:lpstr>Instruction Statistics</vt:lpstr>
      <vt:lpstr>Launch Statistics</vt:lpstr>
      <vt:lpstr>Occupancy Statistics</vt:lpstr>
      <vt:lpstr>Baselines</vt:lpstr>
      <vt:lpstr>Source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2017-08-24T01:50:07Z</dcterms:created>
  <dcterms:modified xsi:type="dcterms:W3CDTF">2019-09-23T02:24:49Z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TC034605409991</vt:lpwstr>
  </property>
</Properties>
</file>